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310" autoAdjust="0"/>
  </p:normalViewPr>
  <p:slideViewPr>
    <p:cSldViewPr>
      <p:cViewPr varScale="1">
        <p:scale>
          <a:sx n="71" d="100"/>
          <a:sy n="71" d="100"/>
        </p:scale>
        <p:origin x="1146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Computer Simulation of Physical Systems</a:t>
            </a:r>
            <a:br>
              <a:rPr lang="en-US" dirty="0" smtClean="0"/>
            </a:br>
            <a:r>
              <a:rPr lang="en-US" dirty="0" smtClean="0"/>
              <a:t>(Lecture 3)</a:t>
            </a:r>
            <a:br>
              <a:rPr lang="en-US" dirty="0" smtClean="0"/>
            </a:br>
            <a:r>
              <a:rPr lang="en-US" b="1" dirty="0"/>
              <a:t>Simulating Particle Motion</a:t>
            </a:r>
            <a:br>
              <a:rPr lang="en-US" b="1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 3061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</a:t>
            </a:r>
            <a:r>
              <a:rPr lang="en-US" dirty="0"/>
              <a:t>of the features of Fermat and </a:t>
            </a:r>
            <a:r>
              <a:rPr lang="en-US" dirty="0" err="1"/>
              <a:t>FermatApp</a:t>
            </a:r>
            <a:r>
              <a:rPr lang="en-US" dirty="0"/>
              <a:t> include</a:t>
            </a:r>
            <a:r>
              <a:rPr lang="en-US" dirty="0" smtClean="0"/>
              <a:t>:</a:t>
            </a:r>
          </a:p>
          <a:p>
            <a:r>
              <a:rPr lang="en-US" dirty="0"/>
              <a:t>1. Light propagates from left to right through N regions.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index of refraction n[</a:t>
            </a:r>
            <a:r>
              <a:rPr lang="en-US" dirty="0" err="1"/>
              <a:t>i</a:t>
            </a:r>
            <a:r>
              <a:rPr lang="en-US" dirty="0"/>
              <a:t>] is </a:t>
            </a:r>
            <a:r>
              <a:rPr lang="en-US" dirty="0" smtClean="0"/>
              <a:t>uniform in </a:t>
            </a:r>
            <a:r>
              <a:rPr lang="en-US" dirty="0"/>
              <a:t>each region [</a:t>
            </a:r>
            <a:r>
              <a:rPr lang="en-US" dirty="0" err="1"/>
              <a:t>i</a:t>
            </a:r>
            <a:r>
              <a:rPr lang="en-US" dirty="0"/>
              <a:t>].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index </a:t>
            </a:r>
            <a:r>
              <a:rPr lang="en-US" dirty="0" err="1"/>
              <a:t>i</a:t>
            </a:r>
            <a:r>
              <a:rPr lang="en-US" dirty="0"/>
              <a:t> increases from left to right.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have chosen units such </a:t>
            </a:r>
            <a:r>
              <a:rPr lang="en-US" dirty="0" smtClean="0"/>
              <a:t>that the </a:t>
            </a:r>
            <a:r>
              <a:rPr lang="en-US" dirty="0"/>
              <a:t>speed of light in vacuum equals unity.</a:t>
            </a:r>
          </a:p>
          <a:p>
            <a:r>
              <a:rPr lang="en-US" dirty="0"/>
              <a:t>2. Because the light propagates in a straight line in each medium, the path of the light is given </a:t>
            </a:r>
            <a:r>
              <a:rPr lang="en-US" dirty="0" smtClean="0"/>
              <a:t>by the </a:t>
            </a:r>
            <a:r>
              <a:rPr lang="en-US" dirty="0"/>
              <a:t>coordinates y[</a:t>
            </a:r>
            <a:r>
              <a:rPr lang="en-US" dirty="0" err="1"/>
              <a:t>i</a:t>
            </a:r>
            <a:r>
              <a:rPr lang="en-US" dirty="0"/>
              <a:t>] at each boundary.</a:t>
            </a:r>
          </a:p>
          <a:p>
            <a:r>
              <a:rPr lang="en-US" dirty="0"/>
              <a:t>3. The coordinates of the light source and the detector are at (0,y[0]) and (</a:t>
            </a:r>
            <a:r>
              <a:rPr lang="en-US" dirty="0" err="1"/>
              <a:t>N,y</a:t>
            </a:r>
            <a:r>
              <a:rPr lang="en-US" dirty="0"/>
              <a:t>[N]) </a:t>
            </a:r>
            <a:r>
              <a:rPr lang="en-US" dirty="0" smtClean="0"/>
              <a:t>respectively, where </a:t>
            </a:r>
            <a:r>
              <a:rPr lang="en-US" dirty="0"/>
              <a:t>y[0] and y[N] are fixed.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The </a:t>
            </a:r>
            <a:r>
              <a:rPr lang="en-US" dirty="0"/>
              <a:t>path is the connection of the set of points at the boundary of each region.</a:t>
            </a:r>
          </a:p>
          <a:p>
            <a:r>
              <a:rPr lang="en-US" dirty="0"/>
              <a:t>5. The path of the light is found by choosing the boundary </a:t>
            </a:r>
            <a:r>
              <a:rPr lang="en-US" dirty="0" err="1"/>
              <a:t>i</a:t>
            </a:r>
            <a:r>
              <a:rPr lang="en-US" dirty="0"/>
              <a:t> at random and generating a </a:t>
            </a:r>
            <a:r>
              <a:rPr lang="en-US" dirty="0" smtClean="0"/>
              <a:t>trial value </a:t>
            </a:r>
            <a:r>
              <a:rPr lang="en-US" dirty="0"/>
              <a:t>of y[</a:t>
            </a:r>
            <a:r>
              <a:rPr lang="en-US" dirty="0" err="1"/>
              <a:t>i</a:t>
            </a:r>
            <a:r>
              <a:rPr lang="en-US" dirty="0"/>
              <a:t>] that differs from its previous value by a random number between -</a:t>
            </a:r>
            <a:r>
              <a:rPr lang="en-US" dirty="0" err="1"/>
              <a:t>dy</a:t>
            </a:r>
            <a:r>
              <a:rPr lang="en-US" dirty="0"/>
              <a:t> to dy. </a:t>
            </a:r>
            <a:endParaRPr lang="en-US" dirty="0" smtClean="0"/>
          </a:p>
          <a:p>
            <a:pPr lvl="1"/>
            <a:r>
              <a:rPr lang="en-US" dirty="0" smtClean="0"/>
              <a:t>If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trial value of y[</a:t>
            </a:r>
            <a:r>
              <a:rPr lang="en-US" dirty="0" err="1"/>
              <a:t>i</a:t>
            </a:r>
            <a:r>
              <a:rPr lang="en-US" dirty="0"/>
              <a:t>] yields a shorter travel time, this value becomes the new value for y[</a:t>
            </a:r>
            <a:r>
              <a:rPr lang="en-US" dirty="0" err="1"/>
              <a:t>i</a:t>
            </a:r>
            <a:r>
              <a:rPr lang="en-US" dirty="0"/>
              <a:t>].</a:t>
            </a:r>
          </a:p>
          <a:p>
            <a:r>
              <a:rPr lang="en-US" dirty="0"/>
              <a:t>6. The path is redrawn whenever it is changed.</a:t>
            </a:r>
          </a:p>
        </p:txBody>
      </p:sp>
    </p:spTree>
    <p:extLst>
      <p:ext uri="{BB962C8B-B14F-4D97-AF65-F5344CB8AC3E}">
        <p14:creationId xmlns:p14="http://schemas.microsoft.com/office/powerpoint/2010/main" val="31978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3492" r="24367" b="6250"/>
          <a:stretch/>
        </p:blipFill>
        <p:spPr bwMode="auto">
          <a:xfrm>
            <a:off x="107504" y="149677"/>
            <a:ext cx="7920856" cy="62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0913" r="33510" b="4423"/>
          <a:stretch/>
        </p:blipFill>
        <p:spPr bwMode="auto">
          <a:xfrm>
            <a:off x="1259632" y="692027"/>
            <a:ext cx="6024065" cy="61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37933" r="33782" b="59375"/>
          <a:stretch/>
        </p:blipFill>
        <p:spPr bwMode="auto">
          <a:xfrm>
            <a:off x="1187624" y="279724"/>
            <a:ext cx="6035041" cy="1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89976" r="33566" b="6947"/>
          <a:stretch/>
        </p:blipFill>
        <p:spPr bwMode="auto">
          <a:xfrm>
            <a:off x="1248656" y="494214"/>
            <a:ext cx="6035041" cy="2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Modified Euler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Euler algorithm </a:t>
            </a:r>
            <a:r>
              <a:rPr lang="en-US" dirty="0"/>
              <a:t>is insufficient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Euler algorithm assumes that the velocity </a:t>
            </a:r>
            <a:r>
              <a:rPr lang="en-US" dirty="0" smtClean="0"/>
              <a:t>and acceleration </a:t>
            </a:r>
            <a:r>
              <a:rPr lang="en-US" dirty="0"/>
              <a:t>do not change significantly </a:t>
            </a:r>
            <a:endParaRPr lang="en-US" dirty="0" smtClean="0"/>
          </a:p>
          <a:p>
            <a:pPr lvl="2"/>
            <a:r>
              <a:rPr lang="en-US" dirty="0" smtClean="0"/>
              <a:t>during </a:t>
            </a:r>
            <a:r>
              <a:rPr lang="en-US" dirty="0"/>
              <a:t>the time step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achieve an </a:t>
            </a:r>
            <a:r>
              <a:rPr lang="en-US" dirty="0" smtClean="0"/>
              <a:t>acceptable numerical </a:t>
            </a:r>
            <a:r>
              <a:rPr lang="en-US" dirty="0"/>
              <a:t>solution,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/>
              <a:t>must be chosen to be sufficiently </a:t>
            </a:r>
            <a:r>
              <a:rPr lang="en-US" dirty="0" smtClean="0"/>
              <a:t>small!</a:t>
            </a:r>
          </a:p>
          <a:p>
            <a:pPr lvl="2"/>
            <a:r>
              <a:rPr lang="en-US" dirty="0" smtClean="0"/>
              <a:t>What kind of physical systems may have large coupling between velocity and acceleration?</a:t>
            </a:r>
          </a:p>
          <a:p>
            <a:r>
              <a:rPr lang="en-US" dirty="0" smtClean="0"/>
              <a:t> </a:t>
            </a:r>
            <a:r>
              <a:rPr lang="en-US" dirty="0"/>
              <a:t>However, if we </a:t>
            </a:r>
            <a:r>
              <a:rPr lang="en-US" dirty="0" smtClean="0"/>
              <a:t>make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/>
              <a:t>too small, we run into several problems. </a:t>
            </a:r>
            <a:endParaRPr lang="en-US" dirty="0" smtClean="0"/>
          </a:p>
          <a:p>
            <a:pPr lvl="1"/>
            <a:r>
              <a:rPr lang="en-US" dirty="0" smtClean="0"/>
              <a:t>Can you spot a few?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1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and more iterations, </a:t>
            </a:r>
            <a:endParaRPr lang="en-US" dirty="0" smtClean="0"/>
          </a:p>
          <a:p>
            <a:pPr lvl="1"/>
            <a:r>
              <a:rPr lang="en-US" dirty="0" smtClean="0"/>
              <a:t>the round-off error accumulates </a:t>
            </a:r>
          </a:p>
          <a:p>
            <a:pPr lvl="2"/>
            <a:r>
              <a:rPr lang="en-US" dirty="0" smtClean="0"/>
              <a:t>due </a:t>
            </a:r>
            <a:r>
              <a:rPr lang="en-US" dirty="0"/>
              <a:t>to the finite precision of any floating point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eventually the numerical </a:t>
            </a:r>
            <a:r>
              <a:rPr lang="en-US" dirty="0"/>
              <a:t>results will become inaccurate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Any solution on this? </a:t>
            </a:r>
          </a:p>
          <a:p>
            <a:r>
              <a:rPr lang="en-US" dirty="0" smtClean="0"/>
              <a:t>The </a:t>
            </a:r>
            <a:r>
              <a:rPr lang="en-US" dirty="0"/>
              <a:t>greater the number of iterations, </a:t>
            </a:r>
            <a:endParaRPr lang="en-US" dirty="0" smtClean="0"/>
          </a:p>
          <a:p>
            <a:pPr lvl="1"/>
            <a:r>
              <a:rPr lang="en-US" dirty="0" smtClean="0"/>
              <a:t>the greater the </a:t>
            </a:r>
            <a:r>
              <a:rPr lang="en-US" dirty="0"/>
              <a:t>computer time required for the program to finish. </a:t>
            </a:r>
            <a:endParaRPr lang="en-US" dirty="0" smtClean="0"/>
          </a:p>
          <a:p>
            <a:r>
              <a:rPr lang="en-US" dirty="0" smtClean="0"/>
              <a:t>Unstable </a:t>
            </a:r>
            <a:r>
              <a:rPr lang="en-US" dirty="0"/>
              <a:t>for many systems,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errors accumulate </a:t>
            </a:r>
            <a:r>
              <a:rPr lang="en-US" dirty="0" smtClean="0"/>
              <a:t>exponentially,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numerical solution becomes inaccurate very quickly. </a:t>
            </a:r>
            <a:endParaRPr lang="en-US" dirty="0" smtClean="0"/>
          </a:p>
          <a:p>
            <a:pPr lvl="1"/>
            <a:r>
              <a:rPr lang="en-US" dirty="0" smtClean="0"/>
              <a:t>Any solutions you can imagine to solve this problem?</a:t>
            </a:r>
          </a:p>
          <a:p>
            <a:r>
              <a:rPr lang="en-US" dirty="0" smtClean="0"/>
              <a:t>For </a:t>
            </a:r>
            <a:r>
              <a:rPr lang="en-US" dirty="0"/>
              <a:t>these reasons more </a:t>
            </a:r>
            <a:r>
              <a:rPr lang="en-US" dirty="0" smtClean="0"/>
              <a:t>accurate and </a:t>
            </a:r>
            <a:r>
              <a:rPr lang="en-US" dirty="0"/>
              <a:t>stable numerical algorithms are necessary.</a:t>
            </a:r>
          </a:p>
        </p:txBody>
      </p:sp>
    </p:spTree>
    <p:extLst>
      <p:ext uri="{BB962C8B-B14F-4D97-AF65-F5344CB8AC3E}">
        <p14:creationId xmlns:p14="http://schemas.microsoft.com/office/powerpoint/2010/main" val="147670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illustrate why we need algorithms other than the simple Euler </a:t>
            </a:r>
            <a:r>
              <a:rPr lang="en-US" dirty="0" smtClean="0"/>
              <a:t>algorithm </a:t>
            </a:r>
          </a:p>
          <a:p>
            <a:pPr lvl="1"/>
            <a:r>
              <a:rPr lang="en-US" dirty="0" smtClean="0"/>
              <a:t>a very simple </a:t>
            </a:r>
            <a:r>
              <a:rPr lang="en-US" dirty="0"/>
              <a:t>change in the Euler </a:t>
            </a:r>
            <a:r>
              <a:rPr lang="en-US" dirty="0" smtClean="0"/>
              <a:t>algorithm:</a:t>
            </a:r>
            <a:endParaRPr lang="en-US" dirty="0"/>
          </a:p>
          <a:p>
            <a:pPr lvl="1"/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 = </a:t>
            </a:r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+ </a:t>
            </a:r>
            <a:r>
              <a:rPr lang="fr-FR" i="1" dirty="0" smtClean="0"/>
              <a:t>a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</a:t>
            </a:r>
            <a:r>
              <a:rPr lang="fr-FR" dirty="0" err="1" smtClean="0"/>
              <a:t>Δ</a:t>
            </a:r>
            <a:r>
              <a:rPr lang="fr-FR" i="1" dirty="0" err="1" smtClean="0"/>
              <a:t>t</a:t>
            </a:r>
            <a:endParaRPr lang="fr-FR" dirty="0"/>
          </a:p>
          <a:p>
            <a:pPr lvl="1"/>
            <a:r>
              <a:rPr lang="fr-FR" i="1" dirty="0"/>
              <a:t>y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 = </a:t>
            </a:r>
            <a:r>
              <a:rPr lang="fr-FR" i="1" dirty="0"/>
              <a:t>y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+ </a:t>
            </a:r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i="1" dirty="0" smtClean="0"/>
              <a:t>,</a:t>
            </a:r>
          </a:p>
          <a:p>
            <a:r>
              <a:rPr lang="en-US" dirty="0"/>
              <a:t>The only difference between this algorithm and the simple </a:t>
            </a:r>
            <a:r>
              <a:rPr lang="en-US" dirty="0" smtClean="0"/>
              <a:t>Euler:</a:t>
            </a:r>
          </a:p>
          <a:p>
            <a:pPr lvl="1"/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 </a:t>
            </a:r>
            <a:r>
              <a:rPr lang="fr-FR" dirty="0"/>
              <a:t>+ </a:t>
            </a:r>
            <a:r>
              <a:rPr lang="fr-FR" dirty="0" err="1"/>
              <a:t>Δ</a:t>
            </a:r>
            <a:r>
              <a:rPr lang="fr-FR" i="1" dirty="0" err="1"/>
              <a:t>t</a:t>
            </a:r>
            <a:r>
              <a:rPr lang="fr-FR" dirty="0"/>
              <a:t>) = </a:t>
            </a:r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+ </a:t>
            </a:r>
            <a:r>
              <a:rPr lang="fr-FR" i="1" dirty="0" smtClean="0"/>
              <a:t>a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</a:t>
            </a:r>
            <a:r>
              <a:rPr lang="fr-FR" dirty="0" err="1" smtClean="0"/>
              <a:t>Δ</a:t>
            </a:r>
            <a:r>
              <a:rPr lang="fr-FR" i="1" dirty="0" err="1" smtClean="0"/>
              <a:t>t</a:t>
            </a:r>
            <a:endParaRPr lang="fr-FR" dirty="0"/>
          </a:p>
          <a:p>
            <a:pPr lvl="1"/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the computed velocity at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used to compute the </a:t>
            </a:r>
            <a:r>
              <a:rPr lang="en-US" dirty="0" smtClean="0"/>
              <a:t>new position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what systems the latter velocity is generally more accurate?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7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modified Euler algorithm is significantly better for oscillating systems.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refer </a:t>
            </a:r>
            <a:r>
              <a:rPr lang="en-US" dirty="0" smtClean="0"/>
              <a:t>to this </a:t>
            </a:r>
            <a:r>
              <a:rPr lang="en-US" dirty="0"/>
              <a:t>algorithm as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Euler-Cromer algorithm.</a:t>
            </a:r>
          </a:p>
        </p:txBody>
      </p:sp>
    </p:spTree>
    <p:extLst>
      <p:ext uri="{BB962C8B-B14F-4D97-AF65-F5344CB8AC3E}">
        <p14:creationId xmlns:p14="http://schemas.microsoft.com/office/powerpoint/2010/main" val="191768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would be better to compute the velocity at the </a:t>
            </a:r>
            <a:r>
              <a:rPr lang="en-US" dirty="0" smtClean="0"/>
              <a:t>middle of </a:t>
            </a:r>
            <a:r>
              <a:rPr lang="en-US" dirty="0"/>
              <a:t>the interval </a:t>
            </a:r>
            <a:endParaRPr lang="en-US" dirty="0" smtClean="0"/>
          </a:p>
          <a:p>
            <a:pPr lvl="1"/>
            <a:r>
              <a:rPr lang="en-US" dirty="0" smtClean="0"/>
              <a:t>rather </a:t>
            </a:r>
            <a:r>
              <a:rPr lang="en-US" dirty="0"/>
              <a:t>than at the beginning or at the end.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/>
              <a:t>Euler-Richardson </a:t>
            </a:r>
            <a:r>
              <a:rPr lang="en-US" dirty="0"/>
              <a:t>algorithm </a:t>
            </a:r>
            <a:r>
              <a:rPr lang="en-US" dirty="0" smtClean="0"/>
              <a:t>is based </a:t>
            </a:r>
            <a:r>
              <a:rPr lang="en-US" dirty="0"/>
              <a:t>on this idea.</a:t>
            </a:r>
          </a:p>
        </p:txBody>
      </p:sp>
    </p:spTree>
    <p:extLst>
      <p:ext uri="{BB962C8B-B14F-4D97-AF65-F5344CB8AC3E}">
        <p14:creationId xmlns:p14="http://schemas.microsoft.com/office/powerpoint/2010/main" val="98830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algorithm is particularly useful for velocity-dependent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but </a:t>
            </a:r>
            <a:r>
              <a:rPr lang="en-US" dirty="0" smtClean="0"/>
              <a:t>does as </a:t>
            </a:r>
            <a:r>
              <a:rPr lang="en-US" dirty="0"/>
              <a:t>well as other simple algorithms for forces that do not depend on the velocity. </a:t>
            </a:r>
            <a:endParaRPr lang="en-US" dirty="0" smtClean="0"/>
          </a:p>
          <a:p>
            <a:pPr lvl="1"/>
            <a:r>
              <a:rPr lang="en-US" dirty="0" smtClean="0"/>
              <a:t>The algorithm consists </a:t>
            </a:r>
            <a:r>
              <a:rPr lang="en-US" dirty="0"/>
              <a:t>of using the Euler algorithm to find the intermediate position </a:t>
            </a:r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dirty="0"/>
              <a:t> and velocity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dirty="0"/>
              <a:t> </a:t>
            </a:r>
            <a:r>
              <a:rPr lang="en-US" dirty="0" smtClean="0"/>
              <a:t>at a </a:t>
            </a:r>
            <a:r>
              <a:rPr lang="en-US" dirty="0"/>
              <a:t>time </a:t>
            </a:r>
            <a:r>
              <a:rPr lang="en-US" i="1" dirty="0" err="1"/>
              <a:t>t</a:t>
            </a:r>
            <a:r>
              <a:rPr lang="en-US" baseline="-25000" dirty="0" err="1"/>
              <a:t>mid</a:t>
            </a:r>
            <a:r>
              <a:rPr lang="en-US" dirty="0"/>
              <a:t> = 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/</a:t>
            </a:r>
            <a:r>
              <a:rPr lang="en-US" dirty="0"/>
              <a:t>2.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then compute the force,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i="1" dirty="0"/>
              <a:t>,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baseline="-25000" dirty="0" err="1"/>
              <a:t>mid</a:t>
            </a:r>
            <a:r>
              <a:rPr lang="en-US" dirty="0"/>
              <a:t>) and the acceleration </a:t>
            </a:r>
            <a:r>
              <a:rPr lang="en-US" i="1" dirty="0" smtClean="0"/>
              <a:t>a</a:t>
            </a:r>
            <a:r>
              <a:rPr lang="en-US" baseline="-25000" dirty="0" smtClean="0"/>
              <a:t>mid</a:t>
            </a:r>
            <a:r>
              <a:rPr lang="en-US" dirty="0" smtClean="0"/>
              <a:t> at </a:t>
            </a:r>
            <a:r>
              <a:rPr lang="en-US" i="1" dirty="0"/>
              <a:t>t </a:t>
            </a:r>
            <a:r>
              <a:rPr lang="en-US" dirty="0"/>
              <a:t>= </a:t>
            </a:r>
            <a:r>
              <a:rPr lang="en-US" i="1" dirty="0" err="1"/>
              <a:t>t</a:t>
            </a:r>
            <a:r>
              <a:rPr lang="en-US" baseline="-25000" dirty="0" err="1"/>
              <a:t>mid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new position </a:t>
            </a:r>
            <a:r>
              <a:rPr lang="en-US" i="1" dirty="0"/>
              <a:t>y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and velocity </a:t>
            </a:r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at time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are found using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dirty="0"/>
              <a:t> and </a:t>
            </a:r>
            <a:r>
              <a:rPr lang="en-US" i="1" dirty="0" smtClean="0"/>
              <a:t>a</a:t>
            </a:r>
            <a:r>
              <a:rPr lang="en-US" baseline="-25000" dirty="0" smtClean="0"/>
              <a:t>mid</a:t>
            </a:r>
            <a:r>
              <a:rPr lang="en-US" dirty="0" smtClean="0"/>
              <a:t> and </a:t>
            </a:r>
            <a:r>
              <a:rPr lang="en-US" dirty="0"/>
              <a:t>the Euler algorithm.</a:t>
            </a:r>
          </a:p>
        </p:txBody>
      </p:sp>
    </p:spTree>
    <p:extLst>
      <p:ext uri="{BB962C8B-B14F-4D97-AF65-F5344CB8AC3E}">
        <p14:creationId xmlns:p14="http://schemas.microsoft.com/office/powerpoint/2010/main" val="45600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general nature: </a:t>
            </a:r>
          </a:p>
          <a:p>
            <a:pPr lvl="1"/>
            <a:r>
              <a:rPr lang="en-US" dirty="0" smtClean="0"/>
              <a:t>numbers </a:t>
            </a:r>
            <a:r>
              <a:rPr lang="en-US" dirty="0"/>
              <a:t>in the sequence are used to find the succeeding ones according to a well defined algorithm.</a:t>
            </a:r>
          </a:p>
          <a:p>
            <a:pPr lvl="1"/>
            <a:r>
              <a:rPr lang="en-US" dirty="0"/>
              <a:t>The sequence is determined by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seed,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first number of the sequence, </a:t>
            </a:r>
            <a:endParaRPr lang="en-US" dirty="0" smtClean="0"/>
          </a:p>
          <a:p>
            <a:pPr lvl="2"/>
            <a:r>
              <a:rPr lang="en-US" dirty="0" smtClean="0"/>
              <a:t>or </a:t>
            </a:r>
            <a:r>
              <a:rPr lang="en-US" dirty="0"/>
              <a:t>the first </a:t>
            </a:r>
            <a:r>
              <a:rPr lang="en-US" i="1" dirty="0"/>
              <a:t>p </a:t>
            </a:r>
            <a:r>
              <a:rPr lang="en-US" dirty="0" smtClean="0"/>
              <a:t>members of </a:t>
            </a:r>
            <a:r>
              <a:rPr lang="en-US" dirty="0"/>
              <a:t>the sequence for the generalized feedback shift register and related generators. </a:t>
            </a:r>
            <a:endParaRPr lang="en-US" dirty="0" smtClean="0"/>
          </a:p>
          <a:p>
            <a:pPr lvl="1"/>
            <a:r>
              <a:rPr lang="en-US" dirty="0" smtClean="0"/>
              <a:t>Usually</a:t>
            </a:r>
            <a:r>
              <a:rPr lang="en-US" dirty="0"/>
              <a:t>, </a:t>
            </a:r>
            <a:r>
              <a:rPr lang="en-US" dirty="0" smtClean="0"/>
              <a:t>the maximum </a:t>
            </a:r>
            <a:r>
              <a:rPr lang="en-US" dirty="0"/>
              <a:t>possible period is related to the size of the computer word,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32, or 64 </a:t>
            </a:r>
            <a:r>
              <a:rPr lang="en-US" dirty="0" smtClean="0"/>
              <a:t>bits.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choice of the constants and the proper initialization of the sequence is very important </a:t>
            </a:r>
            <a:r>
              <a:rPr lang="en-US" dirty="0" smtClean="0"/>
              <a:t>and thus </a:t>
            </a:r>
            <a:r>
              <a:rPr lang="en-US" dirty="0"/>
              <a:t>these algorithms must be implemented with care.</a:t>
            </a:r>
          </a:p>
        </p:txBody>
      </p:sp>
    </p:spTree>
    <p:extLst>
      <p:ext uri="{BB962C8B-B14F-4D97-AF65-F5344CB8AC3E}">
        <p14:creationId xmlns:p14="http://schemas.microsoft.com/office/powerpoint/2010/main" val="7286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Euler-Richardson </a:t>
            </a:r>
            <a:r>
              <a:rPr lang="en-US" dirty="0" smtClean="0"/>
              <a:t>algorithm:</a:t>
            </a:r>
            <a:endParaRPr lang="en-US" i="1" dirty="0" smtClean="0"/>
          </a:p>
          <a:p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dirty="0"/>
              <a:t>,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i="1" dirty="0" smtClean="0"/>
              <a:t>m</a:t>
            </a:r>
            <a:endParaRPr lang="en-US" dirty="0"/>
          </a:p>
          <a:p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+1/2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+1/2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/>
              <a:t>a</a:t>
            </a:r>
            <a:r>
              <a:rPr lang="en-US" baseline="-25000" dirty="0"/>
              <a:t>mid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baseline="-25000" dirty="0" err="1"/>
              <a:t>mid</a:t>
            </a:r>
            <a:r>
              <a:rPr lang="en-US" i="1" dirty="0"/>
              <a:t>,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n-US" i="1" dirty="0"/>
              <a:t>, t </a:t>
            </a:r>
            <a:r>
              <a:rPr lang="en-US" dirty="0" smtClean="0"/>
              <a:t>+1/2</a:t>
            </a:r>
            <a:r>
              <a:rPr lang="en-US" dirty="0"/>
              <a:t> 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/m</a:t>
            </a:r>
            <a:r>
              <a:rPr lang="en-US" i="1" dirty="0" smtClean="0"/>
              <a:t>,</a:t>
            </a:r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baseline="-25000" dirty="0"/>
              <a:t>mid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/>
              <a:t>y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baseline="-25000" dirty="0" err="1"/>
              <a:t>mid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we need to do twice as many computations per time step, </a:t>
            </a:r>
            <a:endParaRPr lang="en-US" dirty="0" smtClean="0"/>
          </a:p>
          <a:p>
            <a:r>
              <a:rPr lang="en-US" dirty="0" smtClean="0"/>
              <a:t>the Euler-Richardson algorithm </a:t>
            </a:r>
            <a:r>
              <a:rPr lang="en-US" dirty="0"/>
              <a:t>is much faster than the Euler algorithm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we can make the time step larger </a:t>
            </a:r>
          </a:p>
          <a:p>
            <a:pPr lvl="1"/>
            <a:r>
              <a:rPr lang="en-US" dirty="0"/>
              <a:t>still obtain better accuracy than with either the Euler or Euler-Cromer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What’s the fundamental idea of this algorithm?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2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Effects of Drag Resistance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projectile on the surface of the Earth with no air friction, </a:t>
            </a:r>
            <a:endParaRPr lang="en-US" dirty="0" smtClean="0"/>
          </a:p>
          <a:p>
            <a:pPr lvl="1"/>
            <a:r>
              <a:rPr lang="en-US" dirty="0" smtClean="0"/>
              <a:t>Including a </a:t>
            </a:r>
            <a:r>
              <a:rPr lang="en-US" dirty="0"/>
              <a:t>plot of position versus time and an animation of a projectile moving through the air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7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9841" r="29722" b="71231"/>
          <a:stretch/>
        </p:blipFill>
        <p:spPr bwMode="auto">
          <a:xfrm>
            <a:off x="899592" y="548680"/>
            <a:ext cx="7082972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0625" r="28160" b="18606"/>
          <a:stretch/>
        </p:blipFill>
        <p:spPr bwMode="auto">
          <a:xfrm>
            <a:off x="899592" y="1124744"/>
            <a:ext cx="7258929" cy="51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6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7183" r="28272" b="19841"/>
          <a:stretch/>
        </p:blipFill>
        <p:spPr bwMode="auto">
          <a:xfrm>
            <a:off x="827584" y="476672"/>
            <a:ext cx="7199086" cy="38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1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15873" r="27267" b="16346"/>
          <a:stretch/>
        </p:blipFill>
        <p:spPr bwMode="auto">
          <a:xfrm>
            <a:off x="971600" y="692696"/>
            <a:ext cx="7402285" cy="49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3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32341" r="19078" b="15193"/>
          <a:stretch/>
        </p:blipFill>
        <p:spPr bwMode="auto">
          <a:xfrm>
            <a:off x="395536" y="980728"/>
            <a:ext cx="8496944" cy="383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96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particles near the Earth’s surface,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more important modification is to include the </a:t>
            </a:r>
            <a:r>
              <a:rPr lang="en-US" dirty="0" smtClean="0"/>
              <a:t>drag force </a:t>
            </a:r>
            <a:r>
              <a:rPr lang="en-US" dirty="0"/>
              <a:t>due to air resistance.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direction of the drag force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opposite to the velocity of </a:t>
            </a:r>
            <a:r>
              <a:rPr lang="en-US" dirty="0" smtClean="0"/>
              <a:t>the particle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falling body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upward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</a:t>
            </a:r>
            <a:r>
              <a:rPr lang="en-US" dirty="0" smtClean="0"/>
              <a:t>the total </a:t>
            </a:r>
            <a:r>
              <a:rPr lang="en-US" dirty="0"/>
              <a:t>force </a:t>
            </a:r>
            <a:r>
              <a:rPr lang="en-US" i="1" dirty="0"/>
              <a:t>F </a:t>
            </a:r>
            <a:r>
              <a:rPr lang="en-US" dirty="0"/>
              <a:t>on the falling body can be expressed </a:t>
            </a:r>
            <a:r>
              <a:rPr lang="en-US" dirty="0" smtClean="0"/>
              <a:t>as </a:t>
            </a:r>
          </a:p>
          <a:p>
            <a:pPr lvl="1"/>
            <a:r>
              <a:rPr lang="en-US" i="1" dirty="0"/>
              <a:t>F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n-US" i="1" dirty="0" smtClean="0"/>
              <a:t>mg </a:t>
            </a:r>
            <a:r>
              <a:rPr lang="en-US" dirty="0"/>
              <a:t>+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What’s the final constant velocity?</a:t>
            </a:r>
          </a:p>
          <a:p>
            <a:pPr lvl="1"/>
            <a:r>
              <a:rPr lang="en-US" i="1" dirty="0" smtClean="0"/>
              <a:t>How can we measure the drag force?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74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velocity dependence of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known theoretically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limit of very low speeds </a:t>
            </a:r>
            <a:r>
              <a:rPr lang="en-US" dirty="0" smtClean="0"/>
              <a:t>for small </a:t>
            </a:r>
            <a:r>
              <a:rPr lang="en-US" dirty="0"/>
              <a:t>objects.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 smtClean="0"/>
              <a:t>necessary </a:t>
            </a:r>
            <a:r>
              <a:rPr lang="en-US" dirty="0"/>
              <a:t>to determine the velocity dependence of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</a:t>
            </a:r>
            <a:r>
              <a:rPr lang="en-US" dirty="0" smtClean="0"/>
              <a:t>empirically over </a:t>
            </a:r>
            <a:r>
              <a:rPr lang="en-US" dirty="0"/>
              <a:t>a limited range of velocities.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way to obtain the form of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is to measure </a:t>
            </a:r>
            <a:r>
              <a:rPr lang="en-US" i="1" dirty="0"/>
              <a:t>y </a:t>
            </a:r>
            <a:r>
              <a:rPr lang="en-US" dirty="0"/>
              <a:t>as a </a:t>
            </a:r>
            <a:r>
              <a:rPr lang="en-US" dirty="0" smtClean="0"/>
              <a:t>function </a:t>
            </a:r>
            <a:r>
              <a:rPr lang="en-US" dirty="0"/>
              <a:t>of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compute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by calculating the numerical derivative of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5493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Similarly we can </a:t>
            </a:r>
            <a:r>
              <a:rPr lang="en-US" dirty="0" smtClean="0"/>
              <a:t>use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to compute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numerically.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this information it is possible in principle to find </a:t>
            </a:r>
            <a:r>
              <a:rPr lang="en-US" dirty="0" smtClean="0"/>
              <a:t>the acceleration </a:t>
            </a:r>
            <a:r>
              <a:rPr lang="en-US" dirty="0"/>
              <a:t>as a function of </a:t>
            </a:r>
            <a:r>
              <a:rPr lang="en-US" i="1" dirty="0"/>
              <a:t>v </a:t>
            </a:r>
            <a:r>
              <a:rPr lang="en-US" dirty="0"/>
              <a:t>and to extract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errors because </a:t>
            </a:r>
            <a:r>
              <a:rPr lang="en-US" dirty="0"/>
              <a:t>the accuracy of the derivatives will be less than the </a:t>
            </a:r>
            <a:r>
              <a:rPr lang="en-US" dirty="0" smtClean="0"/>
              <a:t>accuracy of </a:t>
            </a:r>
            <a:r>
              <a:rPr lang="en-US" dirty="0"/>
              <a:t>the measured position.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alternative is to reverse the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assume an </a:t>
            </a:r>
            <a:r>
              <a:rPr lang="en-US" dirty="0" smtClean="0"/>
              <a:t>explicit form </a:t>
            </a:r>
            <a:r>
              <a:rPr lang="en-US" dirty="0"/>
              <a:t>for the </a:t>
            </a:r>
            <a:r>
              <a:rPr lang="en-US" i="1" dirty="0"/>
              <a:t>v </a:t>
            </a:r>
            <a:r>
              <a:rPr lang="en-US" dirty="0"/>
              <a:t>dependence of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it to solve for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calculated values of </a:t>
            </a:r>
            <a:r>
              <a:rPr lang="en-US" i="1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are </a:t>
            </a:r>
            <a:r>
              <a:rPr lang="en-US" dirty="0"/>
              <a:t>consistent with the experimental values of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assumed </a:t>
            </a:r>
            <a:r>
              <a:rPr lang="en-US" i="1" dirty="0"/>
              <a:t>v </a:t>
            </a:r>
            <a:r>
              <a:rPr lang="en-US" dirty="0"/>
              <a:t>dependence of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</a:t>
            </a:r>
            <a:r>
              <a:rPr lang="en-US" dirty="0" smtClean="0"/>
              <a:t>is justified </a:t>
            </a:r>
            <a:r>
              <a:rPr lang="en-US" dirty="0"/>
              <a:t>empirically.</a:t>
            </a:r>
          </a:p>
        </p:txBody>
      </p:sp>
    </p:spTree>
    <p:extLst>
      <p:ext uri="{BB962C8B-B14F-4D97-AF65-F5344CB8AC3E}">
        <p14:creationId xmlns:p14="http://schemas.microsoft.com/office/powerpoint/2010/main" val="24465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necessary and sufficient test for the randomness of a finite sequence of numbers;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i="1" dirty="0"/>
              <a:t>apparently </a:t>
            </a:r>
            <a:r>
              <a:rPr lang="en-US" dirty="0"/>
              <a:t>random.</a:t>
            </a:r>
          </a:p>
          <a:p>
            <a:pPr lvl="1"/>
            <a:r>
              <a:rPr lang="en-US" dirty="0"/>
              <a:t>Because no single statistical test is a reliable indicator, we need to consider several tests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details of the statistical tests, please read the textbook.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two common assumed forms of the velocity dependence of </a:t>
            </a:r>
            <a:r>
              <a:rPr lang="en-US" i="1" dirty="0" err="1"/>
              <a:t>Fd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are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v, </a:t>
            </a:r>
            <a:endParaRPr lang="en-US" dirty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/>
              <a:t>) = </a:t>
            </a:r>
            <a:r>
              <a:rPr lang="en-US" i="1" dirty="0" smtClean="0"/>
              <a:t>C</a:t>
            </a:r>
            <a:r>
              <a:rPr lang="en-US" baseline="-25000" dirty="0"/>
              <a:t>2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i="1" dirty="0" smtClean="0"/>
              <a:t>,</a:t>
            </a:r>
          </a:p>
          <a:p>
            <a:r>
              <a:rPr lang="en-US" dirty="0"/>
              <a:t>the parameters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depend on the properties of the medium and the shape of </a:t>
            </a:r>
            <a:r>
              <a:rPr lang="en-US" dirty="0" smtClean="0"/>
              <a:t>the object.</a:t>
            </a:r>
          </a:p>
          <a:p>
            <a:pPr lvl="1"/>
            <a:r>
              <a:rPr lang="en-US" dirty="0"/>
              <a:t>useful </a:t>
            </a:r>
            <a:r>
              <a:rPr lang="en-US" i="1" dirty="0"/>
              <a:t>phenomenological </a:t>
            </a:r>
            <a:r>
              <a:rPr lang="en-US" dirty="0"/>
              <a:t>expressions </a:t>
            </a:r>
            <a:endParaRPr lang="en-US" dirty="0" smtClean="0"/>
          </a:p>
          <a:p>
            <a:pPr lvl="2"/>
            <a:r>
              <a:rPr lang="en-US" dirty="0" smtClean="0"/>
              <a:t>yield approximate results </a:t>
            </a:r>
            <a:r>
              <a:rPr lang="en-US" dirty="0"/>
              <a:t>for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/>
              <a:t>) over a limited range of </a:t>
            </a:r>
            <a:r>
              <a:rPr lang="en-US" i="1" dirty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40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increases as </a:t>
            </a:r>
            <a:r>
              <a:rPr lang="en-US" i="1" dirty="0"/>
              <a:t>v </a:t>
            </a:r>
            <a:r>
              <a:rPr lang="en-US" dirty="0"/>
              <a:t>increases,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limiting or </a:t>
            </a:r>
            <a:r>
              <a:rPr lang="en-US" i="1" dirty="0"/>
              <a:t>terminal velocity </a:t>
            </a:r>
            <a:r>
              <a:rPr lang="en-US" dirty="0"/>
              <a:t>(speed)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net force on a falling object is zero.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terminal speed can be </a:t>
            </a:r>
            <a:r>
              <a:rPr lang="en-US" dirty="0" smtClean="0"/>
              <a:t>found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setting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mg </a:t>
            </a:r>
            <a:r>
              <a:rPr lang="en-US" dirty="0"/>
              <a:t>and is given by</a:t>
            </a:r>
          </a:p>
          <a:p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mg/C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(linear </a:t>
            </a:r>
            <a:r>
              <a:rPr lang="en-US" dirty="0"/>
              <a:t>drag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i="1" dirty="0" smtClean="0"/>
              <a:t> </a:t>
            </a:r>
            <a:r>
              <a:rPr lang="en-US" dirty="0" smtClean="0"/>
              <a:t>=(</a:t>
            </a:r>
            <a:r>
              <a:rPr lang="en-US" i="1" dirty="0" smtClean="0"/>
              <a:t>mg/C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i="1" baseline="30000" dirty="0" smtClean="0"/>
              <a:t>/</a:t>
            </a:r>
            <a:r>
              <a:rPr lang="en-US" baseline="30000" dirty="0" smtClean="0"/>
              <a:t>2</a:t>
            </a:r>
            <a:r>
              <a:rPr lang="en-US" i="1" dirty="0" smtClean="0"/>
              <a:t> </a:t>
            </a:r>
            <a:r>
              <a:rPr lang="en-US" dirty="0"/>
              <a:t>(quadratic drag)</a:t>
            </a:r>
          </a:p>
        </p:txBody>
      </p:sp>
    </p:spTree>
    <p:extLst>
      <p:ext uri="{BB962C8B-B14F-4D97-AF65-F5344CB8AC3E}">
        <p14:creationId xmlns:p14="http://schemas.microsoft.com/office/powerpoint/2010/main" val="1974569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/>
              <a:t> </a:t>
            </a:r>
            <a:r>
              <a:rPr lang="en-US" dirty="0"/>
              <a:t>in the linear and quadratic </a:t>
            </a:r>
            <a:r>
              <a:rPr lang="en-US" dirty="0" smtClean="0"/>
              <a:t>cases as</a:t>
            </a:r>
            <a:endParaRPr lang="en-US" dirty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dirty="0" smtClean="0"/>
              <a:t>( </a:t>
            </a:r>
            <a:r>
              <a:rPr lang="en-US" i="1" dirty="0" smtClean="0"/>
              <a:t>v / 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dirty="0" smtClean="0"/>
              <a:t>)= </a:t>
            </a:r>
            <a:r>
              <a:rPr lang="en-US" i="1" dirty="0" err="1" smtClean="0"/>
              <a:t>mgv</a:t>
            </a:r>
            <a:r>
              <a:rPr lang="en-US" i="1" dirty="0" smtClean="0"/>
              <a:t>/v</a:t>
            </a:r>
            <a:r>
              <a:rPr lang="en-US" baseline="-25000" dirty="0" smtClean="0"/>
              <a:t>1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t</a:t>
            </a:r>
            <a:endParaRPr lang="en-US" i="1" baseline="-25000" dirty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i="1" baseline="-25000" dirty="0"/>
              <a:t>,</a:t>
            </a:r>
            <a:r>
              <a:rPr lang="en-US" i="1" baseline="-25000" dirty="0" smtClean="0"/>
              <a:t>d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baseline="30000" dirty="0" smtClean="0"/>
              <a:t>2</a:t>
            </a:r>
            <a:r>
              <a:rPr lang="en-US" dirty="0" smtClean="0"/>
              <a:t>( </a:t>
            </a:r>
            <a:r>
              <a:rPr lang="en-US" i="1" dirty="0" smtClean="0"/>
              <a:t>v/v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= </a:t>
            </a:r>
            <a:r>
              <a:rPr lang="en-US" i="1" dirty="0" smtClean="0"/>
              <a:t>mg</a:t>
            </a:r>
            <a:r>
              <a:rPr lang="en-US" dirty="0" smtClean="0"/>
              <a:t>( </a:t>
            </a:r>
            <a:r>
              <a:rPr lang="en-US" i="1" dirty="0" smtClean="0"/>
              <a:t>v</a:t>
            </a:r>
            <a:r>
              <a:rPr lang="en-US" altLang="zh-CN" i="1" dirty="0" smtClean="0"/>
              <a:t>/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/>
              <a:t>the net force (per unit mass) on a falling object in the convenient </a:t>
            </a:r>
            <a:r>
              <a:rPr lang="en-US" dirty="0" smtClean="0"/>
              <a:t>forms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i="1" dirty="0" smtClean="0"/>
              <a:t> (v)/m</a:t>
            </a:r>
            <a:r>
              <a:rPr lang="en-US" dirty="0" smtClean="0"/>
              <a:t>= </a:t>
            </a:r>
            <a:r>
              <a:rPr lang="en-US" i="1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g(1-v/v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,t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i="1" dirty="0" smtClean="0"/>
              <a:t> (v)/m</a:t>
            </a:r>
            <a:r>
              <a:rPr lang="en-US" dirty="0" smtClean="0"/>
              <a:t>= </a:t>
            </a:r>
            <a:r>
              <a:rPr lang="en-US" i="1" dirty="0" smtClean="0"/>
              <a:t>-g(1- 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i="1" baseline="30000" dirty="0" smtClean="0"/>
              <a:t>2</a:t>
            </a:r>
            <a:r>
              <a:rPr lang="en-US" altLang="zh-CN" i="1" dirty="0" smtClean="0"/>
              <a:t>/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,t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the fall of a pebble of mass </a:t>
            </a:r>
            <a:r>
              <a:rPr lang="en-US" i="1" dirty="0"/>
              <a:t>m </a:t>
            </a:r>
            <a:r>
              <a:rPr lang="en-US" dirty="0"/>
              <a:t>= 10</a:t>
            </a:r>
            <a:r>
              <a:rPr lang="en-US" i="1" baseline="30000" dirty="0" smtClean="0"/>
              <a:t>−</a:t>
            </a:r>
            <a:r>
              <a:rPr lang="en-US" baseline="30000" dirty="0" smtClean="0"/>
              <a:t>2</a:t>
            </a:r>
            <a:r>
              <a:rPr lang="en-US" dirty="0" smtClean="0"/>
              <a:t> kg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 good approximation, the drag </a:t>
            </a:r>
            <a:r>
              <a:rPr lang="en-US" dirty="0" smtClean="0"/>
              <a:t>force is </a:t>
            </a:r>
            <a:r>
              <a:rPr lang="en-US" dirty="0"/>
              <a:t>proportional to </a:t>
            </a:r>
            <a:r>
              <a:rPr lang="en-US" i="1" dirty="0"/>
              <a:t>v</a:t>
            </a:r>
            <a:r>
              <a:rPr lang="en-US" baseline="30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spherical pebble of radius 0.01 m,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is found empirically to </a:t>
            </a:r>
            <a:r>
              <a:rPr lang="en-US" dirty="0" smtClean="0"/>
              <a:t>be approximately </a:t>
            </a:r>
            <a:r>
              <a:rPr lang="en-US" dirty="0"/>
              <a:t>10</a:t>
            </a:r>
            <a:r>
              <a:rPr lang="en-US" i="1" baseline="30000" dirty="0"/>
              <a:t>−</a:t>
            </a:r>
            <a:r>
              <a:rPr lang="en-US" baseline="30000" dirty="0"/>
              <a:t>2</a:t>
            </a:r>
            <a:r>
              <a:rPr lang="en-US" dirty="0"/>
              <a:t> kg/m.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terminal velocity to be about 30 m/s.</a:t>
            </a:r>
          </a:p>
        </p:txBody>
      </p:sp>
    </p:spTree>
    <p:extLst>
      <p:ext uri="{BB962C8B-B14F-4D97-AF65-F5344CB8AC3E}">
        <p14:creationId xmlns:p14="http://schemas.microsoft.com/office/powerpoint/2010/main" val="1463513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Two-Dimensional Trajectories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an object of mass </a:t>
            </a:r>
            <a:r>
              <a:rPr lang="en-US" i="1" dirty="0"/>
              <a:t>m </a:t>
            </a:r>
            <a:endParaRPr lang="en-US" i="1" dirty="0" smtClean="0"/>
          </a:p>
          <a:p>
            <a:pPr lvl="1"/>
            <a:r>
              <a:rPr lang="en-US" dirty="0" smtClean="0"/>
              <a:t>whose </a:t>
            </a:r>
            <a:r>
              <a:rPr lang="en-US" dirty="0"/>
              <a:t>initial velocity </a:t>
            </a:r>
            <a:r>
              <a:rPr lang="en-US" b="1" dirty="0"/>
              <a:t>v</a:t>
            </a:r>
            <a:r>
              <a:rPr lang="en-US" baseline="-25000" dirty="0"/>
              <a:t>0</a:t>
            </a:r>
            <a:r>
              <a:rPr lang="en-US" dirty="0"/>
              <a:t> is directed at an angle </a:t>
            </a:r>
            <a:r>
              <a:rPr lang="en-US" i="1" dirty="0"/>
              <a:t>θ</a:t>
            </a:r>
            <a:r>
              <a:rPr lang="en-US" baseline="-25000" dirty="0"/>
              <a:t>0</a:t>
            </a:r>
            <a:r>
              <a:rPr lang="en-US" dirty="0"/>
              <a:t> above </a:t>
            </a:r>
            <a:r>
              <a:rPr lang="en-US" dirty="0" smtClean="0"/>
              <a:t>the horizontal.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particle is subjected to gravitational and drag forces </a:t>
            </a:r>
            <a:r>
              <a:rPr lang="en-US" dirty="0" smtClean="0"/>
              <a:t>of magnitude </a:t>
            </a:r>
            <a:r>
              <a:rPr lang="en-US" i="1" dirty="0"/>
              <a:t>mg </a:t>
            </a:r>
            <a:r>
              <a:rPr lang="en-US" dirty="0"/>
              <a:t>and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direction of the drag force is opposite to </a:t>
            </a:r>
            <a:r>
              <a:rPr lang="en-US" b="1" dirty="0" smtClean="0"/>
              <a:t>v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Newton’s equations of motion for the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components of the motion can be written </a:t>
            </a:r>
            <a:r>
              <a:rPr lang="en-US" dirty="0" smtClean="0"/>
              <a:t>as</a:t>
            </a:r>
          </a:p>
          <a:p>
            <a:r>
              <a:rPr lang="en-US" i="1" dirty="0" smtClean="0"/>
              <a:t>m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 smtClean="0"/>
              <a:t>-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/>
              <a:t>cos </a:t>
            </a:r>
            <a:r>
              <a:rPr lang="el-GR" i="1" dirty="0"/>
              <a:t>θ </a:t>
            </a:r>
            <a:endParaRPr lang="en-US" dirty="0"/>
          </a:p>
          <a:p>
            <a:r>
              <a:rPr lang="en-US" i="1" dirty="0" smtClean="0"/>
              <a:t>m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-</a:t>
            </a:r>
            <a:r>
              <a:rPr lang="en-US" i="1" dirty="0" smtClean="0"/>
              <a:t>mg -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/>
              <a:t>sin </a:t>
            </a:r>
            <a:r>
              <a:rPr lang="el-GR" i="1" dirty="0"/>
              <a:t>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76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let us maximize the range of a round steel ball of radius 4 cm.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reasonable </a:t>
            </a:r>
            <a:r>
              <a:rPr lang="en-US" dirty="0" smtClean="0"/>
              <a:t>assumption for </a:t>
            </a:r>
            <a:r>
              <a:rPr lang="en-US" dirty="0"/>
              <a:t>a steel ball of this size and typical speed is that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i="1" dirty="0"/>
              <a:t>v</a:t>
            </a:r>
            <a:r>
              <a:rPr lang="en-US" baseline="30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i="1" dirty="0" err="1"/>
              <a:t>v</a:t>
            </a:r>
            <a:r>
              <a:rPr lang="en-US" i="1" baseline="-25000" dirty="0" err="1"/>
              <a:t>x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v </a:t>
            </a:r>
            <a:r>
              <a:rPr lang="en-US" dirty="0"/>
              <a:t>cos </a:t>
            </a:r>
            <a:r>
              <a:rPr lang="en-US" i="1" dirty="0"/>
              <a:t>θ </a:t>
            </a:r>
            <a:r>
              <a:rPr lang="en-US" dirty="0" smtClean="0"/>
              <a:t>and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v </a:t>
            </a:r>
            <a:r>
              <a:rPr lang="en-US" dirty="0"/>
              <a:t>sin </a:t>
            </a:r>
            <a:r>
              <a:rPr lang="en-US" i="1" dirty="0"/>
              <a:t>θ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rewrite </a:t>
            </a:r>
            <a:r>
              <a:rPr lang="en-US" dirty="0" smtClean="0"/>
              <a:t>the equations in last page as</a:t>
            </a:r>
            <a:endParaRPr lang="en-US" dirty="0"/>
          </a:p>
          <a:p>
            <a:r>
              <a:rPr lang="en-US" i="1" dirty="0" smtClean="0"/>
              <a:t>m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i="1" dirty="0"/>
              <a:t> </a:t>
            </a:r>
            <a:r>
              <a:rPr lang="en-US" dirty="0" smtClean="0"/>
              <a:t>= -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i="1" dirty="0" smtClean="0"/>
              <a:t>vv</a:t>
            </a:r>
            <a:r>
              <a:rPr lang="en-US" i="1" baseline="-25000" dirty="0" smtClean="0"/>
              <a:t>x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en-US" i="1" dirty="0"/>
              <a:t>m</a:t>
            </a:r>
            <a:r>
              <a:rPr lang="en-US" i="1" dirty="0" smtClean="0"/>
              <a:t> </a:t>
            </a:r>
            <a:r>
              <a:rPr lang="en-US" i="1" dirty="0" err="1" smtClean="0"/>
              <a:t>dv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i="1" dirty="0"/>
              <a:t> </a:t>
            </a:r>
            <a:r>
              <a:rPr lang="en-US" dirty="0" smtClean="0"/>
              <a:t>= -</a:t>
            </a:r>
            <a:r>
              <a:rPr lang="en-US" i="1" dirty="0" smtClean="0"/>
              <a:t>mg - </a:t>
            </a:r>
            <a:r>
              <a:rPr lang="en-US" i="1" dirty="0"/>
              <a:t>C </a:t>
            </a:r>
            <a:r>
              <a:rPr lang="en-US" baseline="-25000" dirty="0" smtClean="0"/>
              <a:t>2</a:t>
            </a:r>
            <a:r>
              <a:rPr lang="en-US" i="1" dirty="0" smtClean="0"/>
              <a:t>vv</a:t>
            </a:r>
            <a:r>
              <a:rPr lang="en-US" i="1" baseline="-25000" dirty="0" smtClean="0"/>
              <a:t>y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30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Decay processes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power of mathematics when applied to </a:t>
            </a:r>
            <a:r>
              <a:rPr lang="en-US" dirty="0" smtClean="0"/>
              <a:t>physics:</a:t>
            </a:r>
          </a:p>
          <a:p>
            <a:pPr lvl="1"/>
            <a:r>
              <a:rPr lang="en-US" dirty="0" smtClean="0"/>
              <a:t> seemingly unrelated </a:t>
            </a:r>
            <a:r>
              <a:rPr lang="en-US" dirty="0"/>
              <a:t>problems frequently have the same mathematical formulation.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if we can </a:t>
            </a:r>
            <a:r>
              <a:rPr lang="en-US" dirty="0" smtClean="0"/>
              <a:t>solve one </a:t>
            </a:r>
            <a:r>
              <a:rPr lang="en-US" dirty="0"/>
              <a:t>problem, we can solve other problems that might appear to be unrelated.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the growth </a:t>
            </a:r>
            <a:r>
              <a:rPr lang="en-US" dirty="0"/>
              <a:t>of bacteria, the cooling of a cup of hot water, the charging of a capacitor in a RC </a:t>
            </a:r>
            <a:r>
              <a:rPr lang="en-US" dirty="0" smtClean="0"/>
              <a:t>circuit, and </a:t>
            </a:r>
            <a:r>
              <a:rPr lang="en-US" dirty="0"/>
              <a:t>nuclear decay all can be formulated in terms of equivalent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13478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Consider a large number of radioactive nuclei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Although </a:t>
            </a:r>
            <a:r>
              <a:rPr lang="en-US" dirty="0"/>
              <a:t>the number of nuclei is discrete, </a:t>
            </a:r>
            <a:endParaRPr lang="en-US" dirty="0" smtClean="0"/>
          </a:p>
          <a:p>
            <a:pPr lvl="1"/>
            <a:r>
              <a:rPr lang="en-US" dirty="0" smtClean="0"/>
              <a:t>we often </a:t>
            </a:r>
            <a:r>
              <a:rPr lang="en-US" dirty="0"/>
              <a:t>may treat this number as a continuous variable because the number of nuclei is very large.</a:t>
            </a:r>
          </a:p>
          <a:p>
            <a:r>
              <a:rPr lang="en-US" dirty="0"/>
              <a:t>In this case the law of radioactive decay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rate of decay is proportional to the number </a:t>
            </a:r>
            <a:r>
              <a:rPr lang="en-US" dirty="0" smtClean="0"/>
              <a:t>of nuclei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we can write</a:t>
            </a:r>
          </a:p>
          <a:p>
            <a:r>
              <a:rPr lang="en-US" i="1" dirty="0" err="1" smtClean="0"/>
              <a:t>dN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 smtClean="0"/>
              <a:t>-</a:t>
            </a:r>
            <a:r>
              <a:rPr lang="el-GR" i="1" dirty="0" smtClean="0"/>
              <a:t>λ</a:t>
            </a:r>
            <a:r>
              <a:rPr lang="en-US" i="1" dirty="0"/>
              <a:t>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3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dN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= </a:t>
            </a:r>
            <a:r>
              <a:rPr lang="en-US" i="1" dirty="0"/>
              <a:t>-</a:t>
            </a:r>
            <a:r>
              <a:rPr lang="el-GR" i="1" dirty="0"/>
              <a:t>λ</a:t>
            </a:r>
            <a:r>
              <a:rPr lang="en-US" i="1" dirty="0"/>
              <a:t>N</a:t>
            </a:r>
            <a:r>
              <a:rPr lang="en-US" i="1" dirty="0" smtClean="0"/>
              <a:t>,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/>
              <a:t>N </a:t>
            </a:r>
            <a:r>
              <a:rPr lang="en-US" dirty="0"/>
              <a:t>is the number of nuclei and </a:t>
            </a:r>
            <a:r>
              <a:rPr lang="en-US" i="1" dirty="0"/>
              <a:t>λ </a:t>
            </a:r>
            <a:r>
              <a:rPr lang="en-US" dirty="0"/>
              <a:t>is the decay constant.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course, we do not need to use </a:t>
            </a:r>
            <a:r>
              <a:rPr lang="en-US" dirty="0" smtClean="0"/>
              <a:t>a computer </a:t>
            </a:r>
            <a:r>
              <a:rPr lang="en-US" dirty="0"/>
              <a:t>to solve this decay equation,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analytical solution </a:t>
            </a:r>
            <a:r>
              <a:rPr lang="en-US" dirty="0" smtClean="0"/>
              <a:t>is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=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i="1" dirty="0" smtClean="0"/>
              <a:t>e</a:t>
            </a:r>
            <a:r>
              <a:rPr lang="en-US" i="1" baseline="30000" dirty="0" smtClean="0"/>
              <a:t>−</a:t>
            </a:r>
            <a:r>
              <a:rPr lang="en-US" i="1" dirty="0"/>
              <a:t> </a:t>
            </a:r>
            <a:r>
              <a:rPr lang="en-US" i="1" baseline="30000" dirty="0"/>
              <a:t>λ </a:t>
            </a:r>
            <a:r>
              <a:rPr lang="en-US" i="1" baseline="30000" dirty="0" smtClean="0"/>
              <a:t>t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 is </a:t>
            </a:r>
            <a:r>
              <a:rPr lang="en-US" dirty="0"/>
              <a:t>the initial number of particles.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quantity </a:t>
            </a:r>
            <a:r>
              <a:rPr lang="en-US" i="1" dirty="0"/>
              <a:t>λ </a:t>
            </a:r>
            <a:r>
              <a:rPr lang="en-US" dirty="0" smtClean="0"/>
              <a:t>has </a:t>
            </a:r>
            <a:r>
              <a:rPr lang="en-US" dirty="0"/>
              <a:t>dimensions </a:t>
            </a:r>
            <a:r>
              <a:rPr lang="en-US" dirty="0" smtClean="0"/>
              <a:t>of inverse </a:t>
            </a:r>
            <a:r>
              <a:rPr lang="en-US"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543224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Cooling of a cup of coffee</a:t>
            </a:r>
          </a:p>
          <a:p>
            <a:r>
              <a:rPr lang="en-US" dirty="0"/>
              <a:t>The nature of the energy transfer from the hot water in a cup of coffee to the surrounding </a:t>
            </a:r>
            <a:r>
              <a:rPr lang="en-US" dirty="0" smtClean="0"/>
              <a:t>air is </a:t>
            </a:r>
            <a:r>
              <a:rPr lang="en-US" dirty="0"/>
              <a:t>complicated and in general involves the mechanisms of convection, radiation, evaporation, </a:t>
            </a:r>
            <a:r>
              <a:rPr lang="en-US" dirty="0" smtClean="0"/>
              <a:t>and conduction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if the temperature difference between the water and its surroundings is </a:t>
            </a:r>
            <a:r>
              <a:rPr lang="en-US" dirty="0" smtClean="0"/>
              <a:t>not too </a:t>
            </a:r>
            <a:r>
              <a:rPr lang="en-US" dirty="0"/>
              <a:t>large,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rate of change of the temperature of the water may be assumed to be </a:t>
            </a:r>
            <a:r>
              <a:rPr lang="en-US" dirty="0" smtClean="0"/>
              <a:t>proportional to </a:t>
            </a:r>
            <a:r>
              <a:rPr lang="en-US" dirty="0"/>
              <a:t>the temperature difference.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formulate this statement more precisely in terms of </a:t>
            </a:r>
            <a:r>
              <a:rPr lang="en-US" dirty="0" smtClean="0"/>
              <a:t>a differential equation:</a:t>
            </a:r>
          </a:p>
          <a:p>
            <a:r>
              <a:rPr lang="en-US" i="1" dirty="0" err="1" smtClean="0"/>
              <a:t>dT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 smtClean="0"/>
              <a:t>-r 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i="1" dirty="0" smtClean="0"/>
              <a:t>-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9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Many of these tests can be stated in terms of random walks.</a:t>
            </a:r>
          </a:p>
          <a:p>
            <a:pPr lvl="1"/>
            <a:r>
              <a:rPr lang="en-US" i="1" dirty="0"/>
              <a:t>Random walk</a:t>
            </a:r>
            <a:r>
              <a:rPr lang="en-US" dirty="0"/>
              <a:t>. A test based on the properties of random walks has been proposed by </a:t>
            </a:r>
            <a:r>
              <a:rPr lang="en-US" dirty="0" err="1" smtClean="0"/>
              <a:t>Vattulainen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/>
              <a:t>al. </a:t>
            </a:r>
            <a:endParaRPr lang="en-US" dirty="0" smtClean="0"/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a walker begins at the origin of the </a:t>
            </a:r>
            <a:r>
              <a:rPr lang="en-US" i="1" dirty="0"/>
              <a:t>x</a:t>
            </a:r>
            <a:r>
              <a:rPr lang="en-US" dirty="0"/>
              <a:t>-</a:t>
            </a:r>
            <a:r>
              <a:rPr lang="en-US" i="1" dirty="0"/>
              <a:t>y </a:t>
            </a:r>
            <a:r>
              <a:rPr lang="en-US" dirty="0"/>
              <a:t>plane and walks for </a:t>
            </a:r>
            <a:r>
              <a:rPr lang="en-US" i="1" dirty="0"/>
              <a:t>N </a:t>
            </a:r>
            <a:r>
              <a:rPr lang="en-US" dirty="0"/>
              <a:t>steps. </a:t>
            </a:r>
            <a:endParaRPr lang="en-US" dirty="0" smtClean="0"/>
          </a:p>
          <a:p>
            <a:pPr lvl="1"/>
            <a:r>
              <a:rPr lang="en-US" dirty="0" smtClean="0"/>
              <a:t>Average</a:t>
            </a:r>
            <a:r>
              <a:rPr lang="en-US" dirty="0"/>
              <a:t> </a:t>
            </a:r>
            <a:r>
              <a:rPr lang="en-US" dirty="0" smtClean="0"/>
              <a:t>over </a:t>
            </a:r>
            <a:r>
              <a:rPr lang="en-US" i="1" dirty="0"/>
              <a:t>M </a:t>
            </a:r>
            <a:r>
              <a:rPr lang="en-US" dirty="0"/>
              <a:t>walkers and count the number of walks that end in each quadrant </a:t>
            </a:r>
            <a:r>
              <a:rPr lang="en-US" i="1" dirty="0"/>
              <a:t>qi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i="1" dirty="0"/>
              <a:t>χ</a:t>
            </a:r>
            <a:r>
              <a:rPr lang="en-US" dirty="0"/>
              <a:t>2 </a:t>
            </a:r>
            <a:r>
              <a:rPr lang="en-US" dirty="0" smtClean="0"/>
              <a:t>test </a:t>
            </a:r>
            <a:r>
              <a:rPr lang="en-US" dirty="0"/>
              <a:t>with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 → q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/>
              <a:t>M </a:t>
            </a:r>
            <a:r>
              <a:rPr lang="en-US" dirty="0"/>
              <a:t>= 4, and </a:t>
            </a:r>
            <a:r>
              <a:rPr lang="en-US" i="1" dirty="0" err="1"/>
              <a:t>E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M/</a:t>
            </a:r>
            <a:r>
              <a:rPr lang="en-US" dirty="0" smtClean="0"/>
              <a:t>4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i="1" dirty="0"/>
              <a:t>χ</a:t>
            </a:r>
            <a:r>
              <a:rPr lang="en-US" dirty="0"/>
              <a:t>2 </a:t>
            </a:r>
            <a:r>
              <a:rPr lang="en-US" i="1" dirty="0"/>
              <a:t>&gt; </a:t>
            </a:r>
            <a:r>
              <a:rPr lang="en-US" dirty="0"/>
              <a:t>7</a:t>
            </a:r>
            <a:r>
              <a:rPr lang="en-US" i="1" dirty="0"/>
              <a:t>.</a:t>
            </a:r>
            <a:r>
              <a:rPr lang="en-US" dirty="0"/>
              <a:t>815 (a 5% probability if the </a:t>
            </a:r>
            <a:r>
              <a:rPr lang="en-US" dirty="0" smtClean="0"/>
              <a:t>random number </a:t>
            </a:r>
            <a:r>
              <a:rPr lang="en-US" dirty="0"/>
              <a:t>generator is perfect), we say that the run fails.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random number generator fails </a:t>
            </a:r>
            <a:r>
              <a:rPr lang="en-US" dirty="0" smtClean="0"/>
              <a:t>if two </a:t>
            </a:r>
            <a:r>
              <a:rPr lang="en-US" dirty="0"/>
              <a:t>out of three independent runs fail.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of a perfect generator failing two out </a:t>
            </a:r>
            <a:r>
              <a:rPr lang="en-US" dirty="0" smtClean="0"/>
              <a:t>of three </a:t>
            </a:r>
            <a:r>
              <a:rPr lang="en-US" dirty="0"/>
              <a:t>runs is approximately 3</a:t>
            </a:r>
            <a:r>
              <a:rPr lang="en-US" i="1" dirty="0"/>
              <a:t>×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95</a:t>
            </a:r>
            <a:r>
              <a:rPr lang="en-US" i="1" dirty="0"/>
              <a:t>×</a:t>
            </a:r>
            <a:r>
              <a:rPr lang="en-US" dirty="0"/>
              <a:t>(0</a:t>
            </a:r>
            <a:r>
              <a:rPr lang="en-US" i="1" dirty="0"/>
              <a:t>.</a:t>
            </a:r>
            <a:r>
              <a:rPr lang="en-US" dirty="0"/>
              <a:t>05)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007.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6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6512" y="1772816"/>
            <a:ext cx="476287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err="1"/>
              <a:t>dT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= </a:t>
            </a:r>
            <a:r>
              <a:rPr lang="en-US" i="1" dirty="0"/>
              <a:t>-r </a:t>
            </a:r>
            <a:r>
              <a:rPr lang="en-US" dirty="0"/>
              <a:t>(</a:t>
            </a:r>
            <a:r>
              <a:rPr lang="en-US" i="1" dirty="0"/>
              <a:t>T -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/>
              <a:t>T </a:t>
            </a:r>
            <a:r>
              <a:rPr lang="en-US" dirty="0"/>
              <a:t>is the temperature of the water, </a:t>
            </a:r>
            <a:endParaRPr lang="en-US" dirty="0" smtClean="0"/>
          </a:p>
          <a:p>
            <a:pPr lvl="1"/>
            <a:r>
              <a:rPr lang="en-US" i="1" dirty="0" err="1" smtClean="0"/>
              <a:t>T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 </a:t>
            </a:r>
            <a:r>
              <a:rPr lang="en-US" dirty="0"/>
              <a:t>is the temperature of its surroundings, and </a:t>
            </a:r>
            <a:r>
              <a:rPr lang="en-US" i="1" dirty="0"/>
              <a:t>r </a:t>
            </a:r>
            <a:r>
              <a:rPr lang="en-US" dirty="0" smtClean="0"/>
              <a:t>is the </a:t>
            </a:r>
            <a:r>
              <a:rPr lang="en-US" dirty="0"/>
              <a:t>cooling constant.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minus sign </a:t>
            </a:r>
            <a:r>
              <a:rPr lang="en-US" dirty="0" smtClean="0"/>
              <a:t>implies </a:t>
            </a:r>
            <a:r>
              <a:rPr lang="en-US" dirty="0"/>
              <a:t>that if </a:t>
            </a:r>
            <a:r>
              <a:rPr lang="en-US" i="1" dirty="0"/>
              <a:t>T &gt;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, the temperature of </a:t>
            </a:r>
            <a:r>
              <a:rPr lang="en-US" dirty="0" smtClean="0"/>
              <a:t>the water </a:t>
            </a:r>
            <a:r>
              <a:rPr lang="en-US" dirty="0"/>
              <a:t>will decrease with time.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value of the cooling constant </a:t>
            </a:r>
            <a:r>
              <a:rPr lang="en-US" i="1" dirty="0"/>
              <a:t>r </a:t>
            </a:r>
            <a:r>
              <a:rPr lang="en-US" dirty="0"/>
              <a:t>depends on the heat </a:t>
            </a:r>
            <a:r>
              <a:rPr lang="en-US" dirty="0" smtClean="0"/>
              <a:t>transfer mechanism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contact area with the surroundings, and the thermal properties of the water.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relation is </a:t>
            </a:r>
            <a:r>
              <a:rPr lang="en-US" dirty="0"/>
              <a:t>sometimes known as Newton’s law of cooling, even though the relation is </a:t>
            </a:r>
            <a:r>
              <a:rPr lang="en-US" dirty="0" smtClean="0"/>
              <a:t>only approximate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Newton did not express the rate of cooling in this form.</a:t>
            </a:r>
          </a:p>
        </p:txBody>
      </p:sp>
      <p:pic>
        <p:nvPicPr>
          <p:cNvPr id="7170" name="Picture 2" descr="http://i.ytimg.com/vi/i6a8ksuki5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08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Numerical Integration of Newton’s Equation</a:t>
            </a:r>
            <a:br>
              <a:rPr lang="en-US" b="1" dirty="0"/>
            </a:br>
            <a:r>
              <a:rPr lang="en-US" b="1" dirty="0"/>
              <a:t>of Motion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of the common finite difference methods for the solution of Newton’s </a:t>
            </a:r>
            <a:r>
              <a:rPr lang="en-US" dirty="0" smtClean="0"/>
              <a:t>equations of </a:t>
            </a:r>
            <a:r>
              <a:rPr lang="en-US" dirty="0"/>
              <a:t>motion with continuous force functions.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number and variety of algorithms </a:t>
            </a:r>
            <a:r>
              <a:rPr lang="en-US" dirty="0" smtClean="0"/>
              <a:t>currently in </a:t>
            </a:r>
            <a:r>
              <a:rPr lang="en-US" dirty="0"/>
              <a:t>use is evidence that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single method is superior under all conditions.</a:t>
            </a:r>
          </a:p>
        </p:txBody>
      </p:sp>
    </p:spTree>
    <p:extLst>
      <p:ext uri="{BB962C8B-B14F-4D97-AF65-F5344CB8AC3E}">
        <p14:creationId xmlns:p14="http://schemas.microsoft.com/office/powerpoint/2010/main" val="364666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Newton’s equations of motion in the form</a:t>
            </a:r>
          </a:p>
          <a:p>
            <a:r>
              <a:rPr lang="en-US" i="1" dirty="0"/>
              <a:t>d</a:t>
            </a:r>
            <a:r>
              <a:rPr lang="en-US" i="1" dirty="0" smtClean="0"/>
              <a:t>v/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, </a:t>
            </a:r>
            <a:endParaRPr lang="en-US" dirty="0"/>
          </a:p>
          <a:p>
            <a:r>
              <a:rPr lang="en-US" i="1" dirty="0" smtClean="0"/>
              <a:t>dx/</a:t>
            </a:r>
            <a:r>
              <a:rPr lang="en-US" i="1" dirty="0" err="1" smtClean="0"/>
              <a:t>dt</a:t>
            </a:r>
            <a:r>
              <a:rPr lang="en-US" dirty="0" smtClean="0"/>
              <a:t>=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 smtClean="0"/>
              <a:t>)</a:t>
            </a:r>
          </a:p>
          <a:p>
            <a:r>
              <a:rPr lang="en-US" dirty="0"/>
              <a:t>The goal of finite difference methods is to determine the values </a:t>
            </a:r>
            <a:r>
              <a:rPr lang="en-US" dirty="0" smtClean="0"/>
              <a:t>of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at time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already have seen that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must be chosen so </a:t>
            </a:r>
            <a:r>
              <a:rPr lang="en-US" dirty="0" smtClean="0"/>
              <a:t>that the </a:t>
            </a:r>
            <a:r>
              <a:rPr lang="en-US" dirty="0"/>
              <a:t>integration method generates a stable solution.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system is conservative,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must </a:t>
            </a:r>
            <a:r>
              <a:rPr lang="en-US" dirty="0" smtClean="0"/>
              <a:t>be sufficiently </a:t>
            </a:r>
            <a:r>
              <a:rPr lang="en-US" dirty="0"/>
              <a:t>small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/>
              <a:t>that the total energy is conserved to the desired accuracy.</a:t>
            </a:r>
          </a:p>
        </p:txBody>
      </p:sp>
    </p:spTree>
    <p:extLst>
      <p:ext uri="{BB962C8B-B14F-4D97-AF65-F5344CB8AC3E}">
        <p14:creationId xmlns:p14="http://schemas.microsoft.com/office/powerpoint/2010/main" val="1143519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nature of many of the integration algorithms can be understood by expanding </a:t>
            </a:r>
            <a:endParaRPr lang="en-US" dirty="0" smtClean="0"/>
          </a:p>
          <a:p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 and 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 in a Taylor series. </a:t>
            </a:r>
            <a:endParaRPr lang="en-US" dirty="0" smtClean="0"/>
          </a:p>
          <a:p>
            <a:r>
              <a:rPr lang="en-US" dirty="0" smtClean="0"/>
              <a:t>We write </a:t>
            </a:r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familiar Euler algorithm is equivalent to retaining the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 terms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endParaRPr lang="en-US" dirty="0"/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t. </a:t>
            </a:r>
            <a:r>
              <a:rPr lang="en-US" dirty="0"/>
              <a:t>(Euler algorithm)</a:t>
            </a:r>
          </a:p>
        </p:txBody>
      </p:sp>
    </p:spTree>
    <p:extLst>
      <p:ext uri="{BB962C8B-B14F-4D97-AF65-F5344CB8AC3E}">
        <p14:creationId xmlns:p14="http://schemas.microsoft.com/office/powerpoint/2010/main" val="3554774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Because order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terms are </a:t>
            </a:r>
            <a:r>
              <a:rPr lang="en-US" dirty="0" smtClean="0"/>
              <a:t>retained, </a:t>
            </a:r>
            <a:r>
              <a:rPr lang="en-US" dirty="0"/>
              <a:t>the local truncation error, the error in one time </a:t>
            </a:r>
            <a:r>
              <a:rPr lang="en-US" dirty="0" smtClean="0"/>
              <a:t>step, is </a:t>
            </a:r>
            <a:r>
              <a:rPr lang="en-US" dirty="0"/>
              <a:t>order 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</a:p>
          <a:p>
            <a:r>
              <a:rPr lang="en-US" dirty="0"/>
              <a:t>The global error, the total error over the time of interest, due to the </a:t>
            </a:r>
            <a:r>
              <a:rPr lang="en-US" dirty="0" smtClean="0"/>
              <a:t>accumulation of </a:t>
            </a:r>
            <a:r>
              <a:rPr lang="en-US" dirty="0"/>
              <a:t>errors from step to step is order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 smtClean="0"/>
              <a:t>.</a:t>
            </a:r>
          </a:p>
          <a:p>
            <a:r>
              <a:rPr lang="en-US" dirty="0"/>
              <a:t>This estimate of the global error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steps into which the total time is divided is proportional to 1</a:t>
            </a:r>
            <a:r>
              <a:rPr lang="en-US" i="1" dirty="0"/>
              <a:t>/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Hence</a:t>
            </a:r>
            <a:r>
              <a:rPr lang="en-US" dirty="0"/>
              <a:t>, </a:t>
            </a:r>
            <a:r>
              <a:rPr lang="en-US" dirty="0" smtClean="0"/>
              <a:t>the order </a:t>
            </a:r>
            <a:r>
              <a:rPr lang="en-US" dirty="0"/>
              <a:t>of the global error is reduced by a factor of 1</a:t>
            </a:r>
            <a:r>
              <a:rPr lang="en-US" i="1" dirty="0"/>
              <a:t>/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relative to the local error.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say that </a:t>
            </a:r>
            <a:r>
              <a:rPr lang="en-US" dirty="0" smtClean="0"/>
              <a:t>an algorithm </a:t>
            </a:r>
            <a:r>
              <a:rPr lang="en-US" dirty="0"/>
              <a:t>is </a:t>
            </a:r>
            <a:r>
              <a:rPr lang="en-US" i="1" dirty="0"/>
              <a:t>n</a:t>
            </a:r>
            <a:r>
              <a:rPr lang="en-US" dirty="0"/>
              <a:t>th order if its global error is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i="1" baseline="30000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Euler algorithm is an example of </a:t>
            </a:r>
            <a:r>
              <a:rPr lang="en-US" dirty="0" smtClean="0"/>
              <a:t>a </a:t>
            </a:r>
            <a:r>
              <a:rPr lang="en-US" i="1" dirty="0" smtClean="0"/>
              <a:t>first-order </a:t>
            </a:r>
            <a:r>
              <a:rPr lang="en-US" dirty="0"/>
              <a:t>algorithm.</a:t>
            </a:r>
          </a:p>
        </p:txBody>
      </p:sp>
    </p:spTree>
    <p:extLst>
      <p:ext uri="{BB962C8B-B14F-4D97-AF65-F5344CB8AC3E}">
        <p14:creationId xmlns:p14="http://schemas.microsoft.com/office/powerpoint/2010/main" val="851715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Euler algorithm is asymmetrical because it advances the solution by a time step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But uses </a:t>
            </a:r>
            <a:r>
              <a:rPr lang="en-US" dirty="0"/>
              <a:t>information about the derivative only at the beginning of the interval.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already have </a:t>
            </a:r>
            <a:r>
              <a:rPr lang="en-US" dirty="0" smtClean="0"/>
              <a:t>found that </a:t>
            </a:r>
            <a:r>
              <a:rPr lang="en-US" dirty="0"/>
              <a:t>the accuracy of the Euler algorithm is limited and that frequently its solutions are not stable.</a:t>
            </a:r>
          </a:p>
          <a:p>
            <a:r>
              <a:rPr lang="en-US" dirty="0" smtClean="0"/>
              <a:t>A </a:t>
            </a:r>
            <a:r>
              <a:rPr lang="en-US" dirty="0"/>
              <a:t>simple modification </a:t>
            </a:r>
            <a:r>
              <a:rPr lang="en-US" dirty="0" smtClean="0"/>
              <a:t>yields </a:t>
            </a:r>
            <a:r>
              <a:rPr lang="en-US" dirty="0"/>
              <a:t>solutions that are stable for </a:t>
            </a:r>
            <a:r>
              <a:rPr lang="en-US" dirty="0" smtClean="0"/>
              <a:t>oscillatory systems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Euler-Cromer</a:t>
            </a:r>
          </a:p>
          <a:p>
            <a:pPr lvl="2"/>
            <a:r>
              <a:rPr lang="en-US" dirty="0" smtClean="0"/>
              <a:t>Use v</a:t>
            </a:r>
            <a:r>
              <a:rPr lang="en-US" baseline="-25000" dirty="0" smtClean="0"/>
              <a:t>n+1</a:t>
            </a:r>
          </a:p>
          <a:p>
            <a:pPr lvl="1"/>
            <a:r>
              <a:rPr lang="en-US" dirty="0" smtClean="0"/>
              <a:t>Midpoint algorithm</a:t>
            </a:r>
          </a:p>
          <a:p>
            <a:pPr lvl="2"/>
            <a:r>
              <a:rPr lang="en-US" dirty="0"/>
              <a:t>use the mean </a:t>
            </a:r>
            <a:r>
              <a:rPr lang="en-US" dirty="0" smtClean="0"/>
              <a:t>velocity, ½ (v</a:t>
            </a:r>
            <a:r>
              <a:rPr lang="en-US" baseline="-25000" dirty="0" smtClean="0"/>
              <a:t>n</a:t>
            </a:r>
            <a:r>
              <a:rPr lang="en-US" dirty="0" smtClean="0"/>
              <a:t>+v</a:t>
            </a:r>
            <a:r>
              <a:rPr lang="en-US" baseline="-25000" dirty="0" smtClean="0"/>
              <a:t>n+1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Second order accuracy!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26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midpoint approximation yields exact results for </a:t>
            </a:r>
            <a:r>
              <a:rPr lang="en-US" dirty="0" smtClean="0"/>
              <a:t>constant acceleration</a:t>
            </a:r>
            <a:r>
              <a:rPr lang="en-US" dirty="0"/>
              <a:t>, it usually does not yield much better results than the Euler algorithm.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</a:t>
            </a:r>
            <a:r>
              <a:rPr lang="en-US" dirty="0" smtClean="0"/>
              <a:t>both algorithms </a:t>
            </a:r>
            <a:r>
              <a:rPr lang="en-US" dirty="0"/>
              <a:t>are equally poor, because the errors increase with each time step.</a:t>
            </a:r>
          </a:p>
        </p:txBody>
      </p:sp>
    </p:spTree>
    <p:extLst>
      <p:ext uri="{BB962C8B-B14F-4D97-AF65-F5344CB8AC3E}">
        <p14:creationId xmlns:p14="http://schemas.microsoft.com/office/powerpoint/2010/main" val="3977238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higher order algorithm whose error is bounded is the </a:t>
            </a:r>
            <a:r>
              <a:rPr lang="en-US" i="1" dirty="0"/>
              <a:t>half-step </a:t>
            </a:r>
            <a:r>
              <a:rPr lang="en-US" dirty="0"/>
              <a:t>algorithm.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algorithm the </a:t>
            </a:r>
            <a:r>
              <a:rPr lang="en-US" dirty="0"/>
              <a:t>average velocity during an interval is taken to be the velocity in the middle of the interval.</a:t>
            </a:r>
          </a:p>
          <a:p>
            <a:r>
              <a:rPr lang="en-US" dirty="0"/>
              <a:t>The half-step algorithm can be written </a:t>
            </a:r>
            <a:r>
              <a:rPr lang="en-US" dirty="0" smtClean="0"/>
              <a:t>as </a:t>
            </a:r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baseline="-25000" dirty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= </a:t>
            </a:r>
            <a:r>
              <a:rPr lang="en-US" i="1" dirty="0"/>
              <a:t>v</a:t>
            </a:r>
            <a:r>
              <a:rPr lang="en-US" i="1" baseline="-25000" dirty="0"/>
              <a:t>n−</a:t>
            </a:r>
            <a:r>
              <a:rPr lang="en-US" baseline="-25000" dirty="0" smtClean="0"/>
              <a:t>1/2</a:t>
            </a:r>
            <a:r>
              <a:rPr lang="en-US" dirty="0" smtClean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l-GR" dirty="0"/>
              <a:t>Δ</a:t>
            </a:r>
            <a:r>
              <a:rPr lang="en-US" i="1" dirty="0"/>
              <a:t>t, </a:t>
            </a:r>
            <a:endParaRPr lang="en-US" dirty="0"/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t. </a:t>
            </a:r>
            <a:r>
              <a:rPr lang="en-US" dirty="0"/>
              <a:t>(half-step algorithm)</a:t>
            </a:r>
          </a:p>
        </p:txBody>
      </p:sp>
    </p:spTree>
    <p:extLst>
      <p:ext uri="{BB962C8B-B14F-4D97-AF65-F5344CB8AC3E}">
        <p14:creationId xmlns:p14="http://schemas.microsoft.com/office/powerpoint/2010/main" val="2290926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the half-step algorithm is not self-starting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does not allow us to </a:t>
            </a:r>
            <a:r>
              <a:rPr lang="en-US" dirty="0" smtClean="0"/>
              <a:t>calculate </a:t>
            </a:r>
            <a:r>
              <a:rPr lang="en-US" i="1" dirty="0" smtClean="0"/>
              <a:t>v</a:t>
            </a:r>
            <a:r>
              <a:rPr lang="en-US" baseline="-25000" dirty="0" smtClean="0"/>
              <a:t>1/2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</a:t>
            </a:r>
            <a:r>
              <a:rPr lang="en-US" dirty="0"/>
              <a:t>problem can be overcome by adopting the Euler algorithm for the first half step:</a:t>
            </a:r>
          </a:p>
          <a:p>
            <a:r>
              <a:rPr lang="en-US" i="1" dirty="0" smtClean="0"/>
              <a:t>V</a:t>
            </a:r>
            <a:r>
              <a:rPr lang="en-US" baseline="-25000" dirty="0" smtClean="0"/>
              <a:t>1/2</a:t>
            </a:r>
            <a:r>
              <a:rPr lang="en-US" dirty="0" smtClean="0"/>
              <a:t>=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i="1" dirty="0" smtClean="0"/>
              <a:t>.</a:t>
            </a:r>
          </a:p>
          <a:p>
            <a:r>
              <a:rPr lang="en-US" dirty="0"/>
              <a:t>Because the half-step algorithm is stable, it is a common textbook </a:t>
            </a:r>
            <a:r>
              <a:rPr lang="en-US" dirty="0" smtClean="0"/>
              <a:t>algorithm!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50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Euler-Richardson algorithm</a:t>
            </a:r>
          </a:p>
          <a:p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≈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 smtClean="0"/>
              <a:t>.</a:t>
            </a:r>
          </a:p>
          <a:p>
            <a:r>
              <a:rPr lang="en-US" dirty="0"/>
              <a:t>The notation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implies that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+Δ</a:t>
            </a:r>
            <a:r>
              <a:rPr lang="en-US" i="1" dirty="0" err="1"/>
              <a:t>t</a:t>
            </a:r>
            <a:r>
              <a:rPr lang="en-US" dirty="0"/>
              <a:t>) is related to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by one time step.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also may divide </a:t>
            </a:r>
            <a:r>
              <a:rPr lang="en-US" dirty="0" smtClean="0"/>
              <a:t>the step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into half steps and write the first half step,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n-US" dirty="0" smtClean="0"/>
              <a:t>1/</a:t>
            </a:r>
            <a:r>
              <a:rPr lang="el-GR" dirty="0" smtClean="0"/>
              <a:t>2Δ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n-US" dirty="0" smtClean="0"/>
              <a:t>as </a:t>
            </a:r>
          </a:p>
          <a:p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≈</a:t>
            </a:r>
            <a:r>
              <a:rPr lang="en-US" i="1" dirty="0" smtClean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/2+1/2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 smtClean="0"/>
              <a:t>t/2)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7848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Variational</a:t>
            </a:r>
            <a:r>
              <a:rPr lang="en-US" b="1" dirty="0"/>
              <a:t>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problems in physics can be formulated in terms of a </a:t>
            </a:r>
            <a:r>
              <a:rPr lang="en-US" dirty="0" err="1"/>
              <a:t>variational</a:t>
            </a:r>
            <a:r>
              <a:rPr lang="en-US" dirty="0"/>
              <a:t> principle.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Monte Carlo methods can be applied to these </a:t>
            </a:r>
            <a:r>
              <a:rPr lang="en-US" dirty="0" smtClean="0"/>
              <a:t>problems?</a:t>
            </a:r>
          </a:p>
          <a:p>
            <a:r>
              <a:rPr lang="en-US" dirty="0" smtClean="0"/>
              <a:t>A </a:t>
            </a:r>
            <a:r>
              <a:rPr lang="en-US" dirty="0"/>
              <a:t>more </a:t>
            </a:r>
            <a:r>
              <a:rPr lang="en-US" dirty="0" smtClean="0"/>
              <a:t>sophisticated application </a:t>
            </a:r>
            <a:r>
              <a:rPr lang="en-US" dirty="0"/>
              <a:t>of Monte Carlo methods to a </a:t>
            </a:r>
            <a:r>
              <a:rPr lang="en-US" dirty="0" err="1"/>
              <a:t>variational</a:t>
            </a:r>
            <a:r>
              <a:rPr lang="en-US" dirty="0"/>
              <a:t> problem in quantum </a:t>
            </a:r>
            <a:r>
              <a:rPr lang="en-US" dirty="0" smtClean="0"/>
              <a:t>mechanics will be discussed in the Monte Carlo chapter in PHYS4061.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half step,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), may be written as</a:t>
            </a:r>
          </a:p>
          <a:p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dirty="0" smtClean="0"/>
              <a:t>≈</a:t>
            </a:r>
            <a:r>
              <a:rPr lang="en-US" i="1" dirty="0" smtClean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/2+1/2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 smtClean="0"/>
              <a:t>t/</a:t>
            </a:r>
            <a:r>
              <a:rPr lang="en-US" dirty="0" smtClean="0"/>
              <a:t>2)</a:t>
            </a:r>
            <a:r>
              <a:rPr lang="en-US" baseline="30000" dirty="0" smtClean="0"/>
              <a:t>2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98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</a:t>
            </a:r>
            <a:r>
              <a:rPr lang="en-US" i="1" dirty="0" smtClean="0"/>
              <a:t>≈x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</a:t>
            </a:r>
            <a:r>
              <a:rPr lang="en-US" dirty="0" smtClean="0"/>
              <a:t>+1/2[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)]</a:t>
            </a:r>
            <a:r>
              <a:rPr lang="el-GR" dirty="0" smtClean="0"/>
              <a:t>Δ</a:t>
            </a:r>
            <a:r>
              <a:rPr lang="en-US" i="1" dirty="0"/>
              <a:t>t </a:t>
            </a:r>
            <a:r>
              <a:rPr lang="en-US" dirty="0" smtClean="0"/>
              <a:t>+1/2[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+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 smtClean="0"/>
              <a:t>+1/2 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)](1/2 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/>
              <a:t>Now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dirty="0" smtClean="0"/>
              <a:t>1/</a:t>
            </a:r>
            <a:r>
              <a:rPr lang="el-GR" dirty="0" smtClean="0"/>
              <a:t>2Δ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</a:t>
            </a:r>
            <a:r>
              <a:rPr lang="en-US" i="1" dirty="0" smtClean="0"/>
              <a:t>≈a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+ </a:t>
            </a:r>
            <a:r>
              <a:rPr lang="en-US" dirty="0" smtClean="0"/>
              <a:t>1/2</a:t>
            </a:r>
            <a:r>
              <a:rPr lang="en-US" i="1" dirty="0" smtClean="0"/>
              <a:t>a</a:t>
            </a:r>
            <a:r>
              <a:rPr lang="en-US" i="1" dirty="0"/>
              <a:t>′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Hence </a:t>
            </a:r>
            <a:r>
              <a:rPr lang="en-US" dirty="0"/>
              <a:t>to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it </a:t>
            </a:r>
            <a:r>
              <a:rPr lang="en-US" dirty="0"/>
              <a:t>becomes</a:t>
            </a:r>
          </a:p>
          <a:p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≈x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+1/2[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+1/2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)]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/>
              <a:t>+</a:t>
            </a:r>
            <a:r>
              <a:rPr lang="en-US" dirty="0" smtClean="0"/>
              <a:t>1/2[2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)](</a:t>
            </a:r>
            <a:r>
              <a:rPr lang="en-US" dirty="0"/>
              <a:t>1/2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075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find an approximation that is accurate to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 by combining </a:t>
            </a:r>
            <a:r>
              <a:rPr lang="en-US" dirty="0" smtClean="0"/>
              <a:t>x1 and x2 so </a:t>
            </a:r>
            <a:r>
              <a:rPr lang="en-US" dirty="0"/>
              <a:t>that the terms to order 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cancel.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combination that works is 2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 smtClean="0"/>
              <a:t>-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which gives the</a:t>
            </a:r>
          </a:p>
          <a:p>
            <a:r>
              <a:rPr lang="en-US" dirty="0"/>
              <a:t>Euler-Richardson result</a:t>
            </a:r>
            <a:r>
              <a:rPr lang="en-US" dirty="0" smtClean="0"/>
              <a:t>:</a:t>
            </a:r>
          </a:p>
          <a:p>
            <a:r>
              <a:rPr lang="en-US" i="1" dirty="0" err="1" smtClean="0"/>
              <a:t>x</a:t>
            </a:r>
            <a:r>
              <a:rPr lang="en-US" baseline="-25000" dirty="0" err="1" smtClean="0"/>
              <a:t>er</a:t>
            </a:r>
            <a:r>
              <a:rPr lang="en-US" dirty="0" smtClean="0"/>
              <a:t>(</a:t>
            </a:r>
            <a:r>
              <a:rPr lang="en-US" i="1" dirty="0" smtClean="0"/>
              <a:t>t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 </a:t>
            </a:r>
            <a:r>
              <a:rPr lang="en-US" i="1" dirty="0" smtClean="0"/>
              <a:t>≡2x</a:t>
            </a:r>
            <a:r>
              <a:rPr lang="en-US" i="1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t+</a:t>
            </a:r>
            <a:r>
              <a:rPr lang="el-GR" dirty="0" smtClean="0"/>
              <a:t>Δ</a:t>
            </a:r>
            <a:r>
              <a:rPr lang="en-US" i="1" dirty="0"/>
              <a:t>t</a:t>
            </a:r>
            <a:r>
              <a:rPr lang="en-US" dirty="0" smtClean="0"/>
              <a:t>)-x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i="1" dirty="0" smtClean="0"/>
              <a:t>t+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)=x(t)+v(t+1/2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)]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+O (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r>
              <a:rPr lang="en-US" i="1" dirty="0" err="1" smtClean="0"/>
              <a:t>v</a:t>
            </a:r>
            <a:r>
              <a:rPr lang="en-US" baseline="-25000" dirty="0" err="1" smtClean="0"/>
              <a:t>er</a:t>
            </a: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en-US" i="1" dirty="0"/>
              <a:t>≡</a:t>
            </a:r>
            <a:r>
              <a:rPr lang="en-US" i="1" dirty="0" smtClean="0"/>
              <a:t>2v</a:t>
            </a:r>
            <a:r>
              <a:rPr lang="en-US" i="1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t+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)-v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t+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 smtClean="0"/>
              <a:t>)=v(t)+a(t+1/2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)]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/>
              <a:t>+O 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92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bonus of the Euler-Richardson algorithm is that the quantities </a:t>
            </a:r>
            <a:r>
              <a:rPr lang="en-US" i="1" dirty="0" smtClean="0"/>
              <a:t>|x</a:t>
            </a:r>
            <a:r>
              <a:rPr lang="en-US" baseline="-25000" dirty="0" smtClean="0"/>
              <a:t>2</a:t>
            </a:r>
            <a:r>
              <a:rPr lang="en-US" dirty="0" smtClean="0"/>
              <a:t> -</a:t>
            </a:r>
            <a:r>
              <a:rPr lang="en-US" i="1" dirty="0" smtClean="0"/>
              <a:t> x</a:t>
            </a:r>
            <a:r>
              <a:rPr lang="en-US" baseline="-25000" dirty="0" smtClean="0"/>
              <a:t>1</a:t>
            </a:r>
            <a:r>
              <a:rPr lang="en-US" i="1" dirty="0"/>
              <a:t>|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|v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- v</a:t>
            </a:r>
            <a:r>
              <a:rPr lang="en-US" baseline="-25000" dirty="0" smtClean="0"/>
              <a:t>1</a:t>
            </a:r>
            <a:r>
              <a:rPr lang="en-US" i="1" dirty="0" smtClean="0"/>
              <a:t>| </a:t>
            </a:r>
            <a:r>
              <a:rPr lang="en-US" dirty="0" smtClean="0"/>
              <a:t>give an </a:t>
            </a:r>
            <a:r>
              <a:rPr lang="en-US" dirty="0"/>
              <a:t>estimate for the error.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use these estimates to change the time step so that the error </a:t>
            </a:r>
            <a:r>
              <a:rPr lang="en-US" dirty="0" smtClean="0"/>
              <a:t>is always </a:t>
            </a:r>
            <a:r>
              <a:rPr lang="en-US" dirty="0"/>
              <a:t>within some desired level of precision.</a:t>
            </a:r>
          </a:p>
        </p:txBody>
      </p:sp>
    </p:spTree>
    <p:extLst>
      <p:ext uri="{BB962C8B-B14F-4D97-AF65-F5344CB8AC3E}">
        <p14:creationId xmlns:p14="http://schemas.microsoft.com/office/powerpoint/2010/main" val="2577762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common drift-free higher order algorithms is commonly attributed to </a:t>
            </a:r>
            <a:r>
              <a:rPr lang="en-US" dirty="0" err="1"/>
              <a:t>Verlet</a:t>
            </a:r>
            <a:r>
              <a:rPr lang="en-US" dirty="0"/>
              <a:t>.</a:t>
            </a:r>
          </a:p>
          <a:p>
            <a:r>
              <a:rPr lang="en-US" dirty="0"/>
              <a:t>We </a:t>
            </a:r>
            <a:r>
              <a:rPr lang="en-US" dirty="0" smtClean="0"/>
              <a:t>write </a:t>
            </a:r>
            <a:r>
              <a:rPr lang="en-US" dirty="0"/>
              <a:t>the Taylor series expansion for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 smtClean="0"/>
              <a:t>1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-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/>
              <a:t>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176497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we add the forward and reverse </a:t>
            </a:r>
            <a:r>
              <a:rPr lang="en-US" dirty="0" smtClean="0"/>
              <a:t>forms respectively</a:t>
            </a:r>
            <a:r>
              <a:rPr lang="en-US" dirty="0"/>
              <a:t>, we obtain</a:t>
            </a:r>
          </a:p>
          <a:p>
            <a:r>
              <a:rPr lang="pt-BR" i="1" dirty="0"/>
              <a:t>x</a:t>
            </a:r>
            <a:r>
              <a:rPr lang="pt-BR" i="1" baseline="-25000" dirty="0"/>
              <a:t>n</a:t>
            </a:r>
            <a:r>
              <a:rPr lang="pt-BR" baseline="-25000" dirty="0"/>
              <a:t>+1</a:t>
            </a:r>
            <a:r>
              <a:rPr lang="pt-BR" dirty="0"/>
              <a:t> + </a:t>
            </a:r>
            <a:r>
              <a:rPr lang="pt-BR" i="1" dirty="0"/>
              <a:t>x</a:t>
            </a:r>
            <a:r>
              <a:rPr lang="pt-BR" i="1" baseline="-25000" dirty="0"/>
              <a:t>n−</a:t>
            </a:r>
            <a:r>
              <a:rPr lang="pt-BR" baseline="-25000" dirty="0"/>
              <a:t>1</a:t>
            </a:r>
            <a:r>
              <a:rPr lang="pt-BR" dirty="0"/>
              <a:t> = 2</a:t>
            </a:r>
            <a:r>
              <a:rPr lang="pt-BR" i="1" dirty="0"/>
              <a:t>x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+ </a:t>
            </a:r>
            <a:r>
              <a:rPr lang="pt-BR" i="1" dirty="0"/>
              <a:t>a</a:t>
            </a:r>
            <a:r>
              <a:rPr lang="pt-BR" i="1" baseline="-25000" dirty="0"/>
              <a:t>n</a:t>
            </a:r>
            <a:r>
              <a:rPr lang="pt-BR" dirty="0"/>
              <a:t>(Δ</a:t>
            </a:r>
            <a:r>
              <a:rPr lang="pt-BR" i="1" dirty="0"/>
              <a:t>t</a:t>
            </a:r>
            <a:r>
              <a:rPr lang="pt-BR" dirty="0"/>
              <a:t>)</a:t>
            </a:r>
            <a:r>
              <a:rPr lang="pt-BR" baseline="30000" dirty="0"/>
              <a:t>2</a:t>
            </a:r>
            <a:r>
              <a:rPr lang="pt-BR" dirty="0"/>
              <a:t> + </a:t>
            </a:r>
            <a:r>
              <a:rPr lang="pt-BR" i="1" dirty="0" smtClean="0"/>
              <a:t>O</a:t>
            </a:r>
            <a:r>
              <a:rPr lang="en-US" dirty="0" smtClean="0"/>
              <a:t>(</a:t>
            </a:r>
            <a:r>
              <a:rPr lang="el-GR" dirty="0" smtClean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Why can we do this?</a:t>
            </a:r>
          </a:p>
          <a:p>
            <a:r>
              <a:rPr lang="en-US" dirty="0"/>
              <a:t>or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dirty="0" smtClean="0"/>
              <a:t>2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i="1" dirty="0" smtClean="0"/>
              <a:t>-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/>
              <a:t>. </a:t>
            </a:r>
            <a:r>
              <a:rPr lang="en-US" dirty="0"/>
              <a:t>(leapfrog algorithm</a:t>
            </a:r>
            <a:r>
              <a:rPr lang="en-US" dirty="0" smtClean="0"/>
              <a:t>)</a:t>
            </a:r>
          </a:p>
          <a:p>
            <a:r>
              <a:rPr lang="en-US" dirty="0"/>
              <a:t>the subtraction of the Taylor series for 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yields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altLang="zh-CN" dirty="0" smtClean="0"/>
              <a:t>-</a:t>
            </a:r>
            <a:r>
              <a:rPr lang="en-US" i="1" dirty="0" smtClean="0"/>
              <a:t> </a:t>
            </a:r>
            <a:r>
              <a:rPr lang="en-US" i="1" dirty="0"/>
              <a:t>x</a:t>
            </a:r>
            <a:r>
              <a:rPr lang="en-US" i="1" baseline="-25000" dirty="0"/>
              <a:t>n−</a:t>
            </a:r>
            <a:r>
              <a:rPr lang="en-US" baseline="-25000" dirty="0" smtClean="0"/>
              <a:t>1</a:t>
            </a:r>
            <a:r>
              <a:rPr lang="en-US" altLang="zh-CN" dirty="0" smtClean="0"/>
              <a:t>)/</a:t>
            </a:r>
            <a:r>
              <a:rPr lang="el-GR" dirty="0" smtClean="0"/>
              <a:t>2Δ</a:t>
            </a:r>
            <a:r>
              <a:rPr lang="en-US" i="1" dirty="0" smtClean="0"/>
              <a:t>t </a:t>
            </a:r>
            <a:r>
              <a:rPr lang="en-US" dirty="0"/>
              <a:t>(leapfrog algorithm</a:t>
            </a:r>
            <a:r>
              <a:rPr lang="en-US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12555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Note that the global error associated with the leapfrog </a:t>
            </a:r>
            <a:r>
              <a:rPr lang="en-US" dirty="0" smtClean="0"/>
              <a:t>algorithm is </a:t>
            </a:r>
            <a:r>
              <a:rPr lang="en-US" dirty="0"/>
              <a:t>third-order for </a:t>
            </a:r>
            <a:r>
              <a:rPr lang="en-US" dirty="0" smtClean="0"/>
              <a:t>the position </a:t>
            </a:r>
            <a:r>
              <a:rPr lang="en-US" dirty="0"/>
              <a:t>and second-order for the velocity</a:t>
            </a:r>
            <a:r>
              <a:rPr lang="en-US" dirty="0" smtClean="0"/>
              <a:t>.</a:t>
            </a:r>
          </a:p>
          <a:p>
            <a:r>
              <a:rPr lang="en-US" dirty="0"/>
              <a:t>However, the velocity plays no part in the </a:t>
            </a:r>
            <a:r>
              <a:rPr lang="en-US" dirty="0" smtClean="0"/>
              <a:t>integration of </a:t>
            </a:r>
            <a:r>
              <a:rPr lang="en-US" dirty="0"/>
              <a:t>the equations of motion.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leapfrog algorithm is also known as the explicit central </a:t>
            </a:r>
            <a:r>
              <a:rPr lang="en-US" dirty="0" smtClean="0"/>
              <a:t>difference algorithm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this form of the leapfrog algorithm is not self-starting, another algorithm </a:t>
            </a:r>
            <a:r>
              <a:rPr lang="en-US" dirty="0" smtClean="0"/>
              <a:t>must be </a:t>
            </a:r>
            <a:r>
              <a:rPr lang="en-US" dirty="0"/>
              <a:t>used to obtain the first few terms. </a:t>
            </a:r>
          </a:p>
        </p:txBody>
      </p:sp>
    </p:spTree>
    <p:extLst>
      <p:ext uri="{BB962C8B-B14F-4D97-AF65-F5344CB8AC3E}">
        <p14:creationId xmlns:p14="http://schemas.microsoft.com/office/powerpoint/2010/main" val="693620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additional problem is that the new velocity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found </a:t>
            </a:r>
            <a:r>
              <a:rPr lang="en-US" dirty="0"/>
              <a:t>by computing the difference between two quantities of the same order of magnitude. </a:t>
            </a:r>
            <a:endParaRPr lang="en-US" dirty="0" smtClean="0"/>
          </a:p>
          <a:p>
            <a:pPr lvl="1"/>
            <a:r>
              <a:rPr lang="en-US" dirty="0" smtClean="0"/>
              <a:t>Really no good!</a:t>
            </a:r>
          </a:p>
          <a:p>
            <a:r>
              <a:rPr lang="en-US" dirty="0" smtClean="0"/>
              <a:t>Such</a:t>
            </a: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/>
              <a:t>operation results in a loss of numerical precision and may give rise to </a:t>
            </a:r>
            <a:r>
              <a:rPr lang="en-US" dirty="0" err="1"/>
              <a:t>roundoff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1504819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mathematically equivalent version of the leapfrog algorithm is given by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+1/2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(</a:t>
            </a:r>
            <a:r>
              <a:rPr lang="el-GR" dirty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+1/2</a:t>
            </a:r>
            <a:r>
              <a:rPr lang="en-US" dirty="0"/>
              <a:t> </a:t>
            </a: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+1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/>
              <a:t>a</a:t>
            </a:r>
            <a:r>
              <a:rPr lang="de-DE" i="1" baseline="-25000" dirty="0"/>
              <a:t>n</a:t>
            </a:r>
            <a:r>
              <a:rPr lang="de-DE" dirty="0"/>
              <a:t>)Δ</a:t>
            </a:r>
            <a:r>
              <a:rPr lang="de-DE" i="1" dirty="0"/>
              <a:t>t. </a:t>
            </a:r>
            <a:r>
              <a:rPr lang="de-DE" dirty="0"/>
              <a:t>(velocity Verlet algorithm</a:t>
            </a:r>
            <a:r>
              <a:rPr lang="de-DE" dirty="0" smtClean="0"/>
              <a:t>)</a:t>
            </a:r>
            <a:endParaRPr lang="de-DE" dirty="0"/>
          </a:p>
          <a:p>
            <a:r>
              <a:rPr lang="en-US" dirty="0" smtClean="0"/>
              <a:t>the </a:t>
            </a:r>
            <a:r>
              <a:rPr lang="en-US" i="1" dirty="0"/>
              <a:t>velocity </a:t>
            </a:r>
            <a:r>
              <a:rPr lang="en-US" dirty="0"/>
              <a:t>form of the </a:t>
            </a:r>
            <a:r>
              <a:rPr lang="en-US" dirty="0" err="1"/>
              <a:t>Verlet</a:t>
            </a:r>
            <a:r>
              <a:rPr lang="en-US" dirty="0"/>
              <a:t> algorithm, is self-starting and </a:t>
            </a:r>
            <a:r>
              <a:rPr lang="en-US" dirty="0" smtClean="0"/>
              <a:t>minimizes </a:t>
            </a:r>
            <a:r>
              <a:rPr lang="en-US" dirty="0" err="1" smtClean="0"/>
              <a:t>roundoff</a:t>
            </a:r>
            <a:r>
              <a:rPr lang="en-US" dirty="0" smtClean="0"/>
              <a:t> </a:t>
            </a:r>
            <a:r>
              <a:rPr lang="en-US" dirty="0"/>
              <a:t>errors.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8340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useful algorithm that avoids the </a:t>
            </a:r>
            <a:r>
              <a:rPr lang="en-US" dirty="0" err="1"/>
              <a:t>roundoff</a:t>
            </a:r>
            <a:r>
              <a:rPr lang="en-US" dirty="0"/>
              <a:t> errors of the leapfrog algorithm is due </a:t>
            </a:r>
            <a:r>
              <a:rPr lang="en-US" dirty="0" smtClean="0"/>
              <a:t>to </a:t>
            </a:r>
            <a:r>
              <a:rPr lang="en-US" dirty="0" err="1" smtClean="0"/>
              <a:t>Beeman</a:t>
            </a:r>
            <a:r>
              <a:rPr lang="en-US" dirty="0" smtClean="0"/>
              <a:t> </a:t>
            </a:r>
            <a:r>
              <a:rPr lang="en-US" dirty="0"/>
              <a:t>and Schofield.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write the </a:t>
            </a:r>
            <a:r>
              <a:rPr lang="en-US" i="1" dirty="0" err="1"/>
              <a:t>Beeman</a:t>
            </a:r>
            <a:r>
              <a:rPr lang="en-US" i="1" dirty="0"/>
              <a:t> </a:t>
            </a:r>
            <a:r>
              <a:rPr lang="en-US" dirty="0"/>
              <a:t>algorithm in the </a:t>
            </a:r>
            <a:r>
              <a:rPr lang="en-US" dirty="0" smtClean="0"/>
              <a:t>form: 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l-GR" dirty="0"/>
              <a:t>Δ</a:t>
            </a:r>
            <a:r>
              <a:rPr lang="en-US" i="1" dirty="0"/>
              <a:t>t </a:t>
            </a:r>
            <a:r>
              <a:rPr lang="en-US" dirty="0" smtClean="0"/>
              <a:t>+1</a:t>
            </a:r>
            <a:r>
              <a:rPr lang="en-US" altLang="zh-CN" dirty="0" smtClean="0"/>
              <a:t>/</a:t>
            </a:r>
            <a:r>
              <a:rPr lang="en-US" dirty="0" smtClean="0"/>
              <a:t>6(4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altLang="zh-CN" i="1" dirty="0"/>
              <a:t>-</a:t>
            </a:r>
            <a:r>
              <a:rPr lang="en-US" i="1" dirty="0" smtClean="0"/>
              <a:t> </a:t>
            </a:r>
            <a:r>
              <a:rPr lang="en-US" i="1" dirty="0"/>
              <a:t>a</a:t>
            </a:r>
            <a:r>
              <a:rPr lang="en-US" i="1" baseline="-25000" dirty="0"/>
              <a:t>n−</a:t>
            </a:r>
            <a:r>
              <a:rPr lang="en-US" baseline="-25000" dirty="0"/>
              <a:t>1</a:t>
            </a:r>
            <a:r>
              <a:rPr lang="en-US" dirty="0"/>
              <a:t>)(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+1</a:t>
            </a:r>
            <a:r>
              <a:rPr lang="en-US" altLang="zh-CN" dirty="0" smtClean="0"/>
              <a:t>/</a:t>
            </a:r>
            <a:r>
              <a:rPr lang="en-US" dirty="0" smtClean="0"/>
              <a:t>6</a:t>
            </a:r>
            <a:r>
              <a:rPr lang="de-DE" dirty="0" smtClean="0"/>
              <a:t>(2</a:t>
            </a:r>
            <a:r>
              <a:rPr lang="de-DE" i="1" dirty="0" smtClean="0"/>
              <a:t>a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+1</a:t>
            </a:r>
            <a:r>
              <a:rPr lang="de-DE" dirty="0" smtClean="0"/>
              <a:t> </a:t>
            </a:r>
            <a:r>
              <a:rPr lang="de-DE" dirty="0"/>
              <a:t>+ 5</a:t>
            </a:r>
            <a:r>
              <a:rPr lang="de-DE" i="1" dirty="0"/>
              <a:t>a</a:t>
            </a:r>
            <a:r>
              <a:rPr lang="de-DE" i="1" baseline="-25000" dirty="0"/>
              <a:t>n</a:t>
            </a:r>
            <a:r>
              <a:rPr lang="de-DE" i="1" dirty="0"/>
              <a:t> </a:t>
            </a:r>
            <a:r>
              <a:rPr lang="en-US" altLang="zh-CN" i="1" dirty="0" smtClean="0"/>
              <a:t>-</a:t>
            </a:r>
            <a:r>
              <a:rPr lang="de-DE" i="1" dirty="0" smtClean="0"/>
              <a:t> </a:t>
            </a:r>
            <a:r>
              <a:rPr lang="de-DE" i="1" dirty="0"/>
              <a:t>a</a:t>
            </a:r>
            <a:r>
              <a:rPr lang="de-DE" i="1" baseline="-25000" dirty="0"/>
              <a:t>n−</a:t>
            </a:r>
            <a:r>
              <a:rPr lang="de-DE" baseline="-25000" dirty="0"/>
              <a:t>1</a:t>
            </a:r>
            <a:r>
              <a:rPr lang="de-DE" dirty="0"/>
              <a:t>)Δ</a:t>
            </a:r>
            <a:r>
              <a:rPr lang="de-DE" i="1" dirty="0"/>
              <a:t>t. </a:t>
            </a:r>
            <a:r>
              <a:rPr lang="de-DE" dirty="0"/>
              <a:t>(Beeman algorithm)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7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Light rays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This </a:t>
            </a:r>
            <a:r>
              <a:rPr lang="en-US" dirty="0" smtClean="0"/>
              <a:t>description of </a:t>
            </a:r>
            <a:r>
              <a:rPr lang="en-US" dirty="0"/>
              <a:t>light propagation, called </a:t>
            </a:r>
            <a:r>
              <a:rPr lang="en-US" i="1" dirty="0"/>
              <a:t>geometrical </a:t>
            </a:r>
            <a:r>
              <a:rPr lang="en-US" dirty="0"/>
              <a:t>or </a:t>
            </a:r>
            <a:r>
              <a:rPr lang="en-US" i="1" dirty="0"/>
              <a:t>ray optics</a:t>
            </a:r>
            <a:r>
              <a:rPr lang="en-US" dirty="0"/>
              <a:t>, is applicable when the wavelength of light </a:t>
            </a:r>
            <a:r>
              <a:rPr lang="en-US" dirty="0" smtClean="0"/>
              <a:t>is small </a:t>
            </a:r>
            <a:r>
              <a:rPr lang="en-US" dirty="0"/>
              <a:t>compared to the linear dimensions of any obstacles or openings.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path of a light ray can </a:t>
            </a:r>
            <a:r>
              <a:rPr lang="en-US" dirty="0" smtClean="0"/>
              <a:t>be formulated </a:t>
            </a:r>
            <a:r>
              <a:rPr lang="en-US" dirty="0"/>
              <a:t>in terms of Fermat’s principle of least time: A ray of light follows the path between </a:t>
            </a:r>
            <a:r>
              <a:rPr lang="en-US" dirty="0" smtClean="0"/>
              <a:t>two points </a:t>
            </a:r>
            <a:r>
              <a:rPr lang="en-US" dirty="0"/>
              <a:t>(consistent with any constraints) that requires the least amount of time. </a:t>
            </a:r>
            <a:r>
              <a:rPr lang="en-US" dirty="0" smtClean="0"/>
              <a:t>	</a:t>
            </a:r>
          </a:p>
          <a:p>
            <a:r>
              <a:rPr lang="en-US" dirty="0" smtClean="0"/>
              <a:t>Fermat’s principle can </a:t>
            </a:r>
            <a:r>
              <a:rPr lang="en-US" dirty="0"/>
              <a:t>be adopted as the basis of geometrical optics. </a:t>
            </a:r>
          </a:p>
        </p:txBody>
      </p:sp>
    </p:spTree>
    <p:extLst>
      <p:ext uri="{BB962C8B-B14F-4D97-AF65-F5344CB8AC3E}">
        <p14:creationId xmlns:p14="http://schemas.microsoft.com/office/powerpoint/2010/main" val="30594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common finite difference method for solving ordinary differential equations is </a:t>
            </a:r>
            <a:r>
              <a:rPr lang="en-US" dirty="0" smtClean="0"/>
              <a:t>the </a:t>
            </a:r>
            <a:r>
              <a:rPr lang="en-US" i="1" dirty="0" err="1" smtClean="0"/>
              <a:t>Runge-Kutta</a:t>
            </a:r>
            <a:r>
              <a:rPr lang="en-US" i="1" dirty="0" smtClean="0"/>
              <a:t> </a:t>
            </a:r>
            <a:r>
              <a:rPr lang="en-US" dirty="0"/>
              <a:t>method</a:t>
            </a:r>
            <a:r>
              <a:rPr lang="en-US" dirty="0" smtClean="0"/>
              <a:t>.</a:t>
            </a:r>
          </a:p>
          <a:p>
            <a:r>
              <a:rPr lang="en-US" dirty="0"/>
              <a:t>Because </a:t>
            </a:r>
            <a:r>
              <a:rPr lang="en-US" dirty="0" err="1"/>
              <a:t>Runge-Kutta</a:t>
            </a:r>
            <a:r>
              <a:rPr lang="en-US" dirty="0"/>
              <a:t> algorithms are self-starting, they are frequently used to obtain the first </a:t>
            </a:r>
            <a:r>
              <a:rPr lang="en-US" dirty="0" smtClean="0"/>
              <a:t>few iterations </a:t>
            </a:r>
            <a:r>
              <a:rPr lang="en-US" dirty="0"/>
              <a:t>for an algorithm that is not self-starting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For details, read the textbook because it has been covered in PHYS2061.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91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Dynamics of Many Particle</a:t>
            </a:r>
            <a:br>
              <a:rPr lang="en-US" b="1" dirty="0"/>
            </a:br>
            <a:r>
              <a:rPr lang="en-US" b="1" dirty="0"/>
              <a:t>Systems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simulate the dynamical behavior of many particle systems such as dense gases, </a:t>
            </a:r>
            <a:r>
              <a:rPr lang="en-US" dirty="0" smtClean="0"/>
              <a:t>liquids, and </a:t>
            </a:r>
            <a:r>
              <a:rPr lang="en-US" dirty="0"/>
              <a:t>solids and observe their qualitative features.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basic ideas of equilibrium </a:t>
            </a:r>
            <a:r>
              <a:rPr lang="en-US" dirty="0" smtClean="0"/>
              <a:t>statistical mechanics </a:t>
            </a:r>
            <a:r>
              <a:rPr lang="en-US" dirty="0"/>
              <a:t>and kinetic theory are introduced.</a:t>
            </a:r>
          </a:p>
        </p:txBody>
      </p:sp>
    </p:spTree>
    <p:extLst>
      <p:ext uri="{BB962C8B-B14F-4D97-AF65-F5344CB8AC3E}">
        <p14:creationId xmlns:p14="http://schemas.microsoft.com/office/powerpoint/2010/main" val="3926927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ith</a:t>
            </a:r>
            <a:r>
              <a:rPr lang="en-US" dirty="0" smtClean="0"/>
              <a:t> the knowledge </a:t>
            </a:r>
            <a:r>
              <a:rPr lang="en-US" dirty="0"/>
              <a:t>of the laws of physics at the microscopic level, </a:t>
            </a:r>
            <a:endParaRPr lang="en-US" dirty="0" smtClean="0"/>
          </a:p>
          <a:p>
            <a:pPr lvl="1"/>
            <a:r>
              <a:rPr lang="en-US" dirty="0" smtClean="0"/>
              <a:t>how to </a:t>
            </a:r>
            <a:r>
              <a:rPr lang="en-US" dirty="0"/>
              <a:t>understand the </a:t>
            </a:r>
            <a:r>
              <a:rPr lang="en-US" dirty="0" smtClean="0"/>
              <a:t>behavior of </a:t>
            </a:r>
            <a:r>
              <a:rPr lang="en-US" dirty="0"/>
              <a:t>gases, liquids, and solids and more complex </a:t>
            </a:r>
            <a:r>
              <a:rPr lang="en-US" dirty="0" smtClean="0"/>
              <a:t>systems? 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polymers and proteins? </a:t>
            </a:r>
            <a:endParaRPr lang="en-US" dirty="0" smtClean="0"/>
          </a:p>
          <a:p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r>
              <a:rPr lang="en-US" dirty="0"/>
              <a:t>, consider two cups of water prepared under similar conditions.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cup contains </a:t>
            </a:r>
            <a:r>
              <a:rPr lang="en-US" dirty="0" smtClean="0"/>
              <a:t>approximately 1025 </a:t>
            </a:r>
            <a:r>
              <a:rPr lang="en-US" dirty="0"/>
              <a:t>molecules which mutually interact and,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 good approximation, move according </a:t>
            </a:r>
            <a:r>
              <a:rPr lang="en-US" dirty="0" smtClean="0"/>
              <a:t>to the </a:t>
            </a:r>
            <a:r>
              <a:rPr lang="en-US" dirty="0"/>
              <a:t>laws of classical physics.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212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Although the intermolecular forces produce a complicated trajectory for each molecule, the observable properties of the water in each cup are indistinguishable and are easy to describe. </a:t>
            </a:r>
          </a:p>
          <a:p>
            <a:r>
              <a:rPr lang="en-US" dirty="0"/>
              <a:t>For example, the temperature of the water in each cup is independent of time even though the positions and velocities of the individual molecules are changing continually.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16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the intermolecular forces produce a complicated </a:t>
            </a:r>
            <a:r>
              <a:rPr lang="en-US" dirty="0" smtClean="0"/>
              <a:t>trajectory for </a:t>
            </a:r>
            <a:r>
              <a:rPr lang="en-US" dirty="0"/>
              <a:t>each molecule,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observable properties of the water in each cup are indistinguishable and </a:t>
            </a:r>
            <a:r>
              <a:rPr lang="en-US" dirty="0" smtClean="0"/>
              <a:t>are easy </a:t>
            </a:r>
            <a:r>
              <a:rPr lang="en-US" dirty="0"/>
              <a:t>to describe.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the temperature of the water in each cup is independent of </a:t>
            </a:r>
            <a:r>
              <a:rPr lang="en-US" dirty="0" smtClean="0"/>
              <a:t>time </a:t>
            </a:r>
          </a:p>
          <a:p>
            <a:pPr lvl="2"/>
            <a:r>
              <a:rPr lang="en-US" dirty="0" smtClean="0"/>
              <a:t>even </a:t>
            </a:r>
            <a:r>
              <a:rPr lang="en-US" dirty="0"/>
              <a:t>though the positions and velocities of the individual molecules are changing continually.</a:t>
            </a:r>
          </a:p>
        </p:txBody>
      </p:sp>
    </p:spTree>
    <p:extLst>
      <p:ext uri="{BB962C8B-B14F-4D97-AF65-F5344CB8AC3E}">
        <p14:creationId xmlns:p14="http://schemas.microsoft.com/office/powerpoint/2010/main" val="809152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way to understand the behavior of a classical many particle system is to simulate </a:t>
            </a:r>
            <a:r>
              <a:rPr lang="en-US" dirty="0" smtClean="0"/>
              <a:t>the trajectory </a:t>
            </a:r>
            <a:r>
              <a:rPr lang="en-US" dirty="0"/>
              <a:t>of each particle.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approach, known as </a:t>
            </a:r>
            <a:r>
              <a:rPr lang="en-US" i="1" dirty="0"/>
              <a:t>molecular dynamics</a:t>
            </a:r>
            <a:r>
              <a:rPr lang="en-US" dirty="0"/>
              <a:t>, has been applied </a:t>
            </a:r>
            <a:r>
              <a:rPr lang="en-US" dirty="0" smtClean="0"/>
              <a:t>to various systems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has given us much insight into a variety of systems in which </a:t>
            </a:r>
            <a:r>
              <a:rPr lang="en-US" dirty="0" smtClean="0"/>
              <a:t>the particles </a:t>
            </a:r>
            <a:r>
              <a:rPr lang="en-US" dirty="0"/>
              <a:t>obey the laws of classical dynamics.</a:t>
            </a:r>
          </a:p>
        </p:txBody>
      </p:sp>
    </p:spTree>
    <p:extLst>
      <p:ext uri="{BB962C8B-B14F-4D97-AF65-F5344CB8AC3E}">
        <p14:creationId xmlns:p14="http://schemas.microsoft.com/office/powerpoint/2010/main" val="3675641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calculation of the trajectories of many particles would not be very useful unless we </a:t>
            </a:r>
            <a:r>
              <a:rPr lang="en-US" dirty="0" smtClean="0"/>
              <a:t>know the </a:t>
            </a:r>
            <a:r>
              <a:rPr lang="en-US" dirty="0"/>
              <a:t>right questions to ask. </a:t>
            </a:r>
            <a:endParaRPr lang="en-US" dirty="0" smtClean="0"/>
          </a:p>
          <a:p>
            <a:r>
              <a:rPr lang="en-US" dirty="0" smtClean="0"/>
              <a:t>Saving </a:t>
            </a:r>
            <a:r>
              <a:rPr lang="en-US" dirty="0"/>
              <a:t>these trajectories would quickly fill up any storage </a:t>
            </a:r>
            <a:r>
              <a:rPr lang="en-US" dirty="0" smtClean="0"/>
              <a:t>medium, and </a:t>
            </a:r>
            <a:r>
              <a:rPr lang="en-US" dirty="0"/>
              <a:t>we do not usually care about the trajectory of any particular particle. </a:t>
            </a:r>
            <a:endParaRPr lang="en-US" dirty="0" smtClean="0"/>
          </a:p>
          <a:p>
            <a:pPr lvl="1"/>
            <a:r>
              <a:rPr lang="en-US" dirty="0" smtClean="0"/>
              <a:t>If God is a programmer, does he save all the history?</a:t>
            </a:r>
          </a:p>
          <a:p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useful quantities </a:t>
            </a:r>
            <a:r>
              <a:rPr lang="en-US" dirty="0"/>
              <a:t>needed to describe these many particle systems?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essential </a:t>
            </a:r>
            <a:r>
              <a:rPr lang="en-US" dirty="0" smtClean="0"/>
              <a:t>characteristics and </a:t>
            </a:r>
            <a:r>
              <a:rPr lang="en-US" dirty="0"/>
              <a:t>regularities they exhibit?</a:t>
            </a:r>
          </a:p>
        </p:txBody>
      </p:sp>
    </p:spTree>
    <p:extLst>
      <p:ext uri="{BB962C8B-B14F-4D97-AF65-F5344CB8AC3E}">
        <p14:creationId xmlns:p14="http://schemas.microsoft.com/office/powerpoint/2010/main" val="26128376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Intermolecular Potential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assume that the dynamics </a:t>
            </a:r>
            <a:r>
              <a:rPr lang="en-US" dirty="0" smtClean="0"/>
              <a:t>can be </a:t>
            </a:r>
            <a:r>
              <a:rPr lang="en-US" dirty="0"/>
              <a:t>treated classically,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molecules are spherical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chemically inert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their internal </a:t>
            </a:r>
            <a:r>
              <a:rPr lang="en-US" dirty="0" smtClean="0"/>
              <a:t>structure can </a:t>
            </a:r>
            <a:r>
              <a:rPr lang="en-US" dirty="0"/>
              <a:t>be ignored,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the interaction between any pair of particles depends only on the </a:t>
            </a:r>
            <a:r>
              <a:rPr lang="en-US" dirty="0" smtClean="0"/>
              <a:t>distance between </a:t>
            </a:r>
            <a:r>
              <a:rPr lang="en-US" dirty="0"/>
              <a:t>them.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 the total potential energy </a:t>
            </a:r>
            <a:r>
              <a:rPr lang="en-US" i="1" dirty="0"/>
              <a:t>U </a:t>
            </a:r>
            <a:r>
              <a:rPr lang="en-US" dirty="0"/>
              <a:t>is a sum of two-particle interactions: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57341" r="15442" b="30754"/>
          <a:stretch/>
        </p:blipFill>
        <p:spPr bwMode="auto">
          <a:xfrm>
            <a:off x="827584" y="5733256"/>
            <a:ext cx="7242629" cy="87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05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where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i="1" baseline="-25000" dirty="0" err="1"/>
              <a:t>ij</a:t>
            </a:r>
            <a:r>
              <a:rPr lang="en-US" dirty="0"/>
              <a:t>) depends only on the magnitude of the distance </a:t>
            </a:r>
            <a:r>
              <a:rPr lang="en-US" b="1" dirty="0" err="1"/>
              <a:t>r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between particles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j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pairwise </a:t>
            </a:r>
            <a:r>
              <a:rPr lang="en-US" dirty="0"/>
              <a:t>interaction form </a:t>
            </a:r>
            <a:r>
              <a:rPr lang="en-US" dirty="0" smtClean="0"/>
              <a:t>is </a:t>
            </a:r>
            <a:r>
              <a:rPr lang="en-US" dirty="0"/>
              <a:t>appropriate for simple liquids such as liquid argon</a:t>
            </a:r>
            <a:r>
              <a:rPr lang="en-US" dirty="0" smtClean="0"/>
              <a:t>.</a:t>
            </a:r>
          </a:p>
          <a:p>
            <a:r>
              <a:rPr lang="en-US" dirty="0"/>
              <a:t>The form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for electrically neutral molecules can be constructed by a first </a:t>
            </a:r>
            <a:r>
              <a:rPr lang="en-US" dirty="0" smtClean="0"/>
              <a:t>principles quantum </a:t>
            </a:r>
            <a:r>
              <a:rPr lang="en-US" dirty="0"/>
              <a:t>mechanical calculation.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a calculation is very difficult, and it usually is sufficient </a:t>
            </a:r>
            <a:r>
              <a:rPr lang="en-US" dirty="0" smtClean="0"/>
              <a:t>to choose </a:t>
            </a:r>
            <a:r>
              <a:rPr lang="en-US" dirty="0"/>
              <a:t>a simple phenomenological form for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important features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are a </a:t>
            </a:r>
            <a:r>
              <a:rPr lang="en-US" dirty="0" smtClean="0"/>
              <a:t>strong repulsion </a:t>
            </a:r>
            <a:r>
              <a:rPr lang="en-US" dirty="0"/>
              <a:t>for small </a:t>
            </a:r>
            <a:r>
              <a:rPr lang="en-US" i="1" dirty="0"/>
              <a:t>r </a:t>
            </a:r>
            <a:r>
              <a:rPr lang="en-US" dirty="0"/>
              <a:t>and a weak attraction at large </a:t>
            </a:r>
            <a:r>
              <a:rPr lang="en-US" i="1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553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repulsion for small </a:t>
            </a:r>
            <a:r>
              <a:rPr lang="en-US" i="1" dirty="0"/>
              <a:t>r </a:t>
            </a:r>
            <a:r>
              <a:rPr lang="en-US" dirty="0"/>
              <a:t>is a </a:t>
            </a:r>
            <a:r>
              <a:rPr lang="en-US" dirty="0" smtClean="0"/>
              <a:t>consequence of </a:t>
            </a:r>
            <a:r>
              <a:rPr lang="en-US" dirty="0"/>
              <a:t>the Pauli exclusion principle.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is, the electron wave functions of two molecules must </a:t>
            </a:r>
            <a:r>
              <a:rPr lang="en-US" dirty="0" smtClean="0"/>
              <a:t>distort to </a:t>
            </a:r>
            <a:r>
              <a:rPr lang="en-US" dirty="0"/>
              <a:t>avoid overlap, causing some of the electrons to be in different quantum states. </a:t>
            </a:r>
            <a:endParaRPr lang="en-US" dirty="0" smtClean="0"/>
          </a:p>
          <a:p>
            <a:pPr lvl="1"/>
            <a:r>
              <a:rPr lang="en-US" dirty="0" smtClean="0"/>
              <a:t>What about other particles? Are there particles that can occupy the same state?</a:t>
            </a:r>
          </a:p>
          <a:p>
            <a:r>
              <a:rPr lang="en-US" dirty="0" smtClean="0"/>
              <a:t>The </a:t>
            </a:r>
            <a:r>
              <a:rPr lang="en-US" dirty="0"/>
              <a:t>net effect </a:t>
            </a:r>
            <a:r>
              <a:rPr lang="en-US" dirty="0" smtClean="0"/>
              <a:t>is an </a:t>
            </a:r>
            <a:r>
              <a:rPr lang="en-US" dirty="0"/>
              <a:t>increase in kinetic energy and an effective repulsive interaction between the electrons, </a:t>
            </a:r>
          </a:p>
          <a:p>
            <a:pPr lvl="1"/>
            <a:r>
              <a:rPr lang="en-US" dirty="0" smtClean="0"/>
              <a:t>Known as </a:t>
            </a:r>
            <a:r>
              <a:rPr lang="en-US" i="1" dirty="0"/>
              <a:t>core repulsion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dominant weak attraction at larger </a:t>
            </a:r>
            <a:r>
              <a:rPr lang="en-US" i="1" dirty="0"/>
              <a:t>r </a:t>
            </a:r>
            <a:r>
              <a:rPr lang="en-US" dirty="0"/>
              <a:t>is due to the mutual polarization </a:t>
            </a:r>
            <a:r>
              <a:rPr lang="en-US" dirty="0" smtClean="0"/>
              <a:t>of each </a:t>
            </a:r>
            <a:r>
              <a:rPr lang="en-US" dirty="0"/>
              <a:t>molecule; the resultant attractive potential is called the </a:t>
            </a:r>
            <a:r>
              <a:rPr lang="en-US" i="1" dirty="0"/>
              <a:t>van der Waals </a:t>
            </a:r>
            <a:r>
              <a:rPr lang="en-US" dirty="0"/>
              <a:t>potential.</a:t>
            </a:r>
          </a:p>
        </p:txBody>
      </p:sp>
    </p:spTree>
    <p:extLst>
      <p:ext uri="{BB962C8B-B14F-4D97-AF65-F5344CB8AC3E}">
        <p14:creationId xmlns:p14="http://schemas.microsoft.com/office/powerpoint/2010/main" val="130162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example, Fermat’s principle implies </a:t>
            </a:r>
            <a:r>
              <a:rPr lang="en-US" dirty="0" smtClean="0"/>
              <a:t>that light </a:t>
            </a:r>
            <a:r>
              <a:rPr lang="en-US" dirty="0"/>
              <a:t>travels from a point </a:t>
            </a:r>
            <a:r>
              <a:rPr lang="en-US" i="1" dirty="0"/>
              <a:t>A </a:t>
            </a:r>
            <a:r>
              <a:rPr lang="en-US" dirty="0"/>
              <a:t>to a point </a:t>
            </a:r>
            <a:r>
              <a:rPr lang="en-US" i="1" dirty="0"/>
              <a:t>B </a:t>
            </a:r>
            <a:r>
              <a:rPr lang="en-US" dirty="0"/>
              <a:t>in a straight line in a homogeneous medium. </a:t>
            </a:r>
            <a:endParaRPr lang="en-US" dirty="0" smtClean="0"/>
          </a:p>
          <a:p>
            <a:r>
              <a:rPr lang="en-US" dirty="0" smtClean="0"/>
              <a:t>Because the </a:t>
            </a:r>
            <a:r>
              <a:rPr lang="en-US" dirty="0"/>
              <a:t>speed of light is constant along any path within the medium, the path of shortest time is </a:t>
            </a:r>
            <a:r>
              <a:rPr lang="en-US" dirty="0" smtClean="0"/>
              <a:t>the path </a:t>
            </a:r>
            <a:r>
              <a:rPr lang="en-US" dirty="0"/>
              <a:t>of shortest distance,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is, a straight line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happens if we impose </a:t>
            </a:r>
            <a:r>
              <a:rPr lang="en-US" dirty="0" smtClean="0"/>
              <a:t>the constraint </a:t>
            </a:r>
            <a:r>
              <a:rPr lang="en-US" dirty="0"/>
              <a:t>that the light must strike a mirror before reaching </a:t>
            </a:r>
            <a:r>
              <a:rPr lang="en-US" i="1" dirty="0"/>
              <a:t>B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One of the most common phenomenological forms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is the Lennard-Jones potential:</a:t>
            </a:r>
          </a:p>
          <a:p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4</a:t>
            </a:r>
            <a:r>
              <a:rPr lang="el-GR" i="1" dirty="0" smtClean="0"/>
              <a:t>ϵ</a:t>
            </a:r>
            <a:r>
              <a:rPr lang="el-GR" dirty="0" smtClean="0"/>
              <a:t>[(</a:t>
            </a:r>
            <a:r>
              <a:rPr lang="el-GR" i="1" dirty="0" smtClean="0"/>
              <a:t>σ</a:t>
            </a:r>
            <a:r>
              <a:rPr lang="en-US" i="1" dirty="0" smtClean="0"/>
              <a:t>/r</a:t>
            </a:r>
            <a:r>
              <a:rPr lang="en-US" dirty="0" smtClean="0"/>
              <a:t>)</a:t>
            </a:r>
            <a:r>
              <a:rPr lang="en-US" baseline="30000" dirty="0" smtClean="0"/>
              <a:t>12</a:t>
            </a:r>
            <a:r>
              <a:rPr lang="en-US" i="1" dirty="0" smtClean="0"/>
              <a:t>−</a:t>
            </a:r>
            <a:r>
              <a:rPr lang="el-GR" dirty="0" smtClean="0"/>
              <a:t>(</a:t>
            </a:r>
            <a:r>
              <a:rPr lang="el-GR" i="1" dirty="0" smtClean="0"/>
              <a:t>σ</a:t>
            </a:r>
            <a:r>
              <a:rPr lang="en-US" i="1" dirty="0" smtClean="0"/>
              <a:t>/r</a:t>
            </a:r>
            <a:r>
              <a:rPr lang="en-US" dirty="0" smtClean="0"/>
              <a:t>)</a:t>
            </a:r>
            <a:r>
              <a:rPr lang="en-US" baseline="30000" dirty="0" smtClean="0"/>
              <a:t>6</a:t>
            </a:r>
            <a:r>
              <a:rPr lang="en-US" dirty="0" smtClean="0"/>
              <a:t>]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14484" r="23587" b="23612"/>
          <a:stretch/>
        </p:blipFill>
        <p:spPr bwMode="auto">
          <a:xfrm>
            <a:off x="611560" y="2329542"/>
            <a:ext cx="6807200" cy="452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82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i="1" dirty="0" smtClean="0"/>
              <a:t>r </a:t>
            </a:r>
            <a:r>
              <a:rPr lang="en-US" i="1" baseline="30000" dirty="0" smtClean="0"/>
              <a:t>−</a:t>
            </a:r>
            <a:r>
              <a:rPr lang="en-US" baseline="30000" dirty="0"/>
              <a:t>12</a:t>
            </a:r>
            <a:r>
              <a:rPr lang="en-US" dirty="0"/>
              <a:t> form of the </a:t>
            </a:r>
            <a:r>
              <a:rPr lang="en-US" dirty="0" smtClean="0"/>
              <a:t>repulsive part </a:t>
            </a:r>
            <a:r>
              <a:rPr lang="en-US" dirty="0"/>
              <a:t>of the interaction was chosen for convenience only and has no fundamental significance.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attractive </a:t>
            </a:r>
            <a:r>
              <a:rPr lang="en-US" dirty="0"/>
              <a:t>1</a:t>
            </a:r>
            <a:r>
              <a:rPr lang="en-US" i="1" dirty="0"/>
              <a:t>/r</a:t>
            </a:r>
            <a:r>
              <a:rPr lang="en-US" baseline="30000" dirty="0"/>
              <a:t>6</a:t>
            </a:r>
            <a:r>
              <a:rPr lang="en-US" dirty="0"/>
              <a:t> behavior at large </a:t>
            </a:r>
            <a:r>
              <a:rPr lang="en-US" i="1" dirty="0"/>
              <a:t>r </a:t>
            </a:r>
            <a:r>
              <a:rPr lang="en-US" dirty="0"/>
              <a:t>corresponds to the van der Waals interaction.</a:t>
            </a:r>
          </a:p>
          <a:p>
            <a:r>
              <a:rPr lang="en-US" dirty="0"/>
              <a:t>The Lennard-Jones potential is parameterized by a length </a:t>
            </a:r>
            <a:r>
              <a:rPr lang="en-US" i="1" dirty="0"/>
              <a:t>σ </a:t>
            </a:r>
            <a:r>
              <a:rPr lang="en-US" dirty="0"/>
              <a:t>and an energy </a:t>
            </a:r>
            <a:r>
              <a:rPr lang="en-US" i="1" dirty="0"/>
              <a:t>ϵ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/>
              <a:t>) = 0 at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σ</a:t>
            </a:r>
            <a:r>
              <a:rPr lang="en-US" dirty="0"/>
              <a:t>, and that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is close to zero for </a:t>
            </a:r>
            <a:r>
              <a:rPr lang="en-US" i="1" dirty="0"/>
              <a:t>r &gt; </a:t>
            </a:r>
            <a:r>
              <a:rPr lang="en-US" dirty="0"/>
              <a:t>2</a:t>
            </a:r>
            <a:r>
              <a:rPr lang="en-US" i="1" dirty="0"/>
              <a:t>.</a:t>
            </a:r>
            <a:r>
              <a:rPr lang="en-US" dirty="0"/>
              <a:t>5</a:t>
            </a:r>
            <a:r>
              <a:rPr lang="en-US" i="1" dirty="0"/>
              <a:t>σ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parameter </a:t>
            </a:r>
            <a:r>
              <a:rPr lang="en-US" i="1" dirty="0"/>
              <a:t>ϵ </a:t>
            </a:r>
            <a:r>
              <a:rPr lang="en-US" dirty="0"/>
              <a:t>is the depth of </a:t>
            </a:r>
            <a:r>
              <a:rPr lang="en-US" dirty="0" smtClean="0"/>
              <a:t>the potential </a:t>
            </a:r>
            <a:r>
              <a:rPr lang="en-US" dirty="0"/>
              <a:t>at the minimum of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); the minimum occurs at a separation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i="1" baseline="30000" dirty="0"/>
              <a:t>/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i="1" dirty="0"/>
              <a:t>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04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speed of light in a medium can be expressed in terms of </a:t>
            </a:r>
            <a:r>
              <a:rPr lang="en-US" i="1" dirty="0"/>
              <a:t>c</a:t>
            </a:r>
            <a:r>
              <a:rPr lang="en-US" dirty="0"/>
              <a:t>, the speed of light in a </a:t>
            </a:r>
            <a:r>
              <a:rPr lang="en-US" dirty="0" smtClean="0"/>
              <a:t>vacuum, and </a:t>
            </a:r>
            <a:r>
              <a:rPr lang="en-US" dirty="0"/>
              <a:t>the index of refraction </a:t>
            </a:r>
            <a:r>
              <a:rPr lang="en-US" i="1" dirty="0"/>
              <a:t>n </a:t>
            </a:r>
            <a:r>
              <a:rPr lang="en-US" dirty="0"/>
              <a:t>of the </a:t>
            </a:r>
            <a:r>
              <a:rPr lang="en-US" dirty="0" smtClean="0"/>
              <a:t>medium : </a:t>
            </a:r>
            <a:r>
              <a:rPr lang="en-US" i="1" dirty="0" smtClean="0"/>
              <a:t>v </a:t>
            </a:r>
            <a:r>
              <a:rPr lang="en-US" dirty="0" smtClean="0"/>
              <a:t>=</a:t>
            </a:r>
            <a:r>
              <a:rPr lang="en-US" i="1" dirty="0" smtClean="0"/>
              <a:t>c</a:t>
            </a:r>
            <a:r>
              <a:rPr lang="en-US" i="1" dirty="0"/>
              <a:t> </a:t>
            </a:r>
            <a:r>
              <a:rPr lang="en-US" i="1" dirty="0" smtClean="0"/>
              <a:t>/ n</a:t>
            </a:r>
          </a:p>
          <a:p>
            <a:r>
              <a:rPr lang="en-US" dirty="0"/>
              <a:t>Suppose that a light ray in a medium with index of refraction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passes through a second </a:t>
            </a:r>
            <a:r>
              <a:rPr lang="en-US" dirty="0" smtClean="0"/>
              <a:t>medium with </a:t>
            </a:r>
            <a:r>
              <a:rPr lang="en-US" dirty="0"/>
              <a:t>index of refraction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two media are separated by a plane surface.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now show </a:t>
            </a:r>
            <a:r>
              <a:rPr lang="en-US" dirty="0" smtClean="0"/>
              <a:t>how we </a:t>
            </a:r>
            <a:r>
              <a:rPr lang="en-US" dirty="0"/>
              <a:t>can use Fermat’s principle and a simple Monte Carlo method to find the path of the light.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analytical </a:t>
            </a:r>
            <a:r>
              <a:rPr lang="en-US" dirty="0"/>
              <a:t>solution to this problem using Fermat’s principle is found in many </a:t>
            </a:r>
            <a:r>
              <a:rPr lang="en-US" dirty="0" smtClean="0"/>
              <a:t>texts.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strategy, as implemented in class Fermat, is to begin with a straight path and to </a:t>
            </a:r>
            <a:r>
              <a:rPr lang="en-US" dirty="0" smtClean="0"/>
              <a:t>make changes </a:t>
            </a:r>
            <a:r>
              <a:rPr lang="en-US" dirty="0"/>
              <a:t>in the path at random.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changes are accepted only if they reduce the travel time </a:t>
            </a:r>
            <a:r>
              <a:rPr lang="en-US" dirty="0" smtClean="0"/>
              <a:t>of the </a:t>
            </a:r>
            <a:r>
              <a:rPr lang="en-US" dirty="0"/>
              <a:t>light. </a:t>
            </a:r>
          </a:p>
        </p:txBody>
      </p:sp>
    </p:spTree>
    <p:extLst>
      <p:ext uri="{BB962C8B-B14F-4D97-AF65-F5344CB8AC3E}">
        <p14:creationId xmlns:p14="http://schemas.microsoft.com/office/powerpoint/2010/main" val="41095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12166</TotalTime>
  <Words>4640</Words>
  <Application>Microsoft Office PowerPoint</Application>
  <PresentationFormat>On-screen Show (4:3)</PresentationFormat>
  <Paragraphs>337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宋体</vt:lpstr>
      <vt:lpstr>Arial</vt:lpstr>
      <vt:lpstr>Calibri</vt:lpstr>
      <vt:lpstr>Office 主题​​</vt:lpstr>
      <vt:lpstr>Introduction to Computer Simulation of Physical Systems (Lecture 3) Simulating Particle Motion  </vt:lpstr>
      <vt:lpstr>PowerPoint Presentation</vt:lpstr>
      <vt:lpstr>PowerPoint Presentation</vt:lpstr>
      <vt:lpstr>PowerPoint Presentation</vt:lpstr>
      <vt:lpstr>Variational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Modified Euler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Drag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Two-Dimensional Trajectories</vt:lpstr>
      <vt:lpstr>PowerPoint Presentation</vt:lpstr>
      <vt:lpstr> Decay processes</vt:lpstr>
      <vt:lpstr>PowerPoint Presentation</vt:lpstr>
      <vt:lpstr>PowerPoint Presentation</vt:lpstr>
      <vt:lpstr>PowerPoint Presentation</vt:lpstr>
      <vt:lpstr>PowerPoint Presentation</vt:lpstr>
      <vt:lpstr>Numerical Integration of Newton’s Equation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Dynamics of Many Particle Systems</vt:lpstr>
      <vt:lpstr>Introduction</vt:lpstr>
      <vt:lpstr>PowerPoint Presentation</vt:lpstr>
      <vt:lpstr>PowerPoint Presentation</vt:lpstr>
      <vt:lpstr>PowerPoint Presentation</vt:lpstr>
      <vt:lpstr>PowerPoint Presentation</vt:lpstr>
      <vt:lpstr>The Intermolecular Potential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181</cp:revision>
  <dcterms:created xsi:type="dcterms:W3CDTF">2014-01-05T10:31:17Z</dcterms:created>
  <dcterms:modified xsi:type="dcterms:W3CDTF">2021-01-25T10:27:32Z</dcterms:modified>
</cp:coreProperties>
</file>